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1717" r:id="rId5"/>
    <p:sldId id="2076137155" r:id="rId6"/>
    <p:sldId id="2076137187" r:id="rId7"/>
    <p:sldId id="2147472170" r:id="rId8"/>
    <p:sldId id="2076137364" r:id="rId9"/>
    <p:sldId id="2076137363" r:id="rId10"/>
    <p:sldId id="2076137361" r:id="rId11"/>
    <p:sldId id="2076137362" r:id="rId12"/>
    <p:sldId id="2147472158" r:id="rId13"/>
    <p:sldId id="2076137151" r:id="rId14"/>
    <p:sldId id="2076137188" r:id="rId15"/>
    <p:sldId id="2076137157" r:id="rId16"/>
    <p:sldId id="2147472173" r:id="rId17"/>
    <p:sldId id="2147472171" r:id="rId18"/>
    <p:sldId id="2147472172" r:id="rId1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A8E32E-6F8B-ADA7-37C9-8B5C0C2D9403}" name="Kenneth (Ken) Acklie" initials="K(A" userId="S::kacklie@sanaramedtech.com::8a4eb563-552e-47e7-8aae-13bd3e49987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llon Nichols" initials="CN" lastIdx="1" clrIdx="0">
    <p:extLst>
      <p:ext uri="{19B8F6BF-5375-455C-9EA6-DF929625EA0E}">
        <p15:presenceInfo xmlns:p15="http://schemas.microsoft.com/office/powerpoint/2012/main" userId="S::cnichols@sanaramedtech.com::18d0169a-fda7-443b-83a6-f172c306ecf4" providerId="AD"/>
      </p:ext>
    </p:extLst>
  </p:cmAuthor>
  <p:cmAuthor id="2" name="Phil Ilgenstein" initials="PI" lastIdx="4" clrIdx="1">
    <p:extLst>
      <p:ext uri="{19B8F6BF-5375-455C-9EA6-DF929625EA0E}">
        <p15:presenceInfo xmlns:p15="http://schemas.microsoft.com/office/powerpoint/2012/main" userId="Phil Ilgenste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D80D78-6125-41F6-BDE0-058C41906F70}" v="15" dt="2023-11-13T15:13:10.497"/>
    <p1510:client id="{62F809AE-7CD5-455B-9CC7-064359FF4E3E}" v="8" dt="2023-11-13T17:24:27.593"/>
    <p1510:client id="{962A8FF6-7886-40BA-99BF-667BF19DA44F}" v="18" dt="2023-11-12T22:27:00.47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5" d="100"/>
          <a:sy n="95" d="100"/>
        </p:scale>
        <p:origin x="86" y="19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llon Nichols" userId="18d0169a-fda7-443b-83a6-f172c306ecf4" providerId="ADAL" clId="{62F809AE-7CD5-455B-9CC7-064359FF4E3E}"/>
    <pc:docChg chg="undo redo custSel modSld">
      <pc:chgData name="Callon Nichols" userId="18d0169a-fda7-443b-83a6-f172c306ecf4" providerId="ADAL" clId="{62F809AE-7CD5-455B-9CC7-064359FF4E3E}" dt="2023-11-13T18:04:55.385" v="70" actId="20577"/>
      <pc:docMkLst>
        <pc:docMk/>
      </pc:docMkLst>
      <pc:sldChg chg="modSp mod">
        <pc:chgData name="Callon Nichols" userId="18d0169a-fda7-443b-83a6-f172c306ecf4" providerId="ADAL" clId="{62F809AE-7CD5-455B-9CC7-064359FF4E3E}" dt="2023-11-13T18:04:55.385" v="70" actId="20577"/>
        <pc:sldMkLst>
          <pc:docMk/>
          <pc:sldMk cId="3158013117" sldId="2147472171"/>
        </pc:sldMkLst>
        <pc:spChg chg="mod">
          <ac:chgData name="Callon Nichols" userId="18d0169a-fda7-443b-83a6-f172c306ecf4" providerId="ADAL" clId="{62F809AE-7CD5-455B-9CC7-064359FF4E3E}" dt="2023-11-13T18:04:55.385" v="70" actId="20577"/>
          <ac:spMkLst>
            <pc:docMk/>
            <pc:sldMk cId="3158013117" sldId="2147472171"/>
            <ac:spMk id="4" creationId="{2A1D098A-D340-4B41-A484-30B24965C90E}"/>
          </ac:spMkLst>
        </pc:spChg>
      </pc:sldChg>
      <pc:sldChg chg="addSp delSp modSp mod">
        <pc:chgData name="Callon Nichols" userId="18d0169a-fda7-443b-83a6-f172c306ecf4" providerId="ADAL" clId="{62F809AE-7CD5-455B-9CC7-064359FF4E3E}" dt="2023-11-13T17:24:32.510" v="9" actId="1076"/>
        <pc:sldMkLst>
          <pc:docMk/>
          <pc:sldMk cId="1496814842" sldId="2147472172"/>
        </pc:sldMkLst>
        <pc:graphicFrameChg chg="add del mod">
          <ac:chgData name="Callon Nichols" userId="18d0169a-fda7-443b-83a6-f172c306ecf4" providerId="ADAL" clId="{62F809AE-7CD5-455B-9CC7-064359FF4E3E}" dt="2023-11-13T17:24:24.035" v="6"/>
          <ac:graphicFrameMkLst>
            <pc:docMk/>
            <pc:sldMk cId="1496814842" sldId="2147472172"/>
            <ac:graphicFrameMk id="2" creationId="{1DC12A61-9CF7-BD86-1427-805A3CB53A6F}"/>
          </ac:graphicFrameMkLst>
        </pc:graphicFrameChg>
        <pc:graphicFrameChg chg="del">
          <ac:chgData name="Callon Nichols" userId="18d0169a-fda7-443b-83a6-f172c306ecf4" providerId="ADAL" clId="{62F809AE-7CD5-455B-9CC7-064359FF4E3E}" dt="2023-11-13T17:24:07.479" v="0" actId="478"/>
          <ac:graphicFrameMkLst>
            <pc:docMk/>
            <pc:sldMk cId="1496814842" sldId="2147472172"/>
            <ac:graphicFrameMk id="5" creationId="{C3A44ACF-1C39-BF07-A1C5-4A10361E35DE}"/>
          </ac:graphicFrameMkLst>
        </pc:graphicFrameChg>
        <pc:graphicFrameChg chg="add mod">
          <ac:chgData name="Callon Nichols" userId="18d0169a-fda7-443b-83a6-f172c306ecf4" providerId="ADAL" clId="{62F809AE-7CD5-455B-9CC7-064359FF4E3E}" dt="2023-11-13T17:24:32.510" v="9" actId="1076"/>
          <ac:graphicFrameMkLst>
            <pc:docMk/>
            <pc:sldMk cId="1496814842" sldId="2147472172"/>
            <ac:graphicFrameMk id="6" creationId="{A158006B-4D85-9B01-0E6E-2759E2D0A527}"/>
          </ac:graphicFrameMkLst>
        </pc:graphicFrame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Blue">
    <p:bg>
      <p:bgPr>
        <a:solidFill>
          <a:schemeClr val="accent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13E6195-6645-0644-93F8-5841BB335F93}"/>
              </a:ext>
            </a:extLst>
          </p:cNvPr>
          <p:cNvPicPr>
            <a:picLocks noChangeAspect="1"/>
          </p:cNvPicPr>
          <p:nvPr userDrawn="1"/>
        </p:nvPicPr>
        <p:blipFill>
          <a:blip r:embed="rId2"/>
          <a:stretch>
            <a:fillRect/>
          </a:stretch>
        </p:blipFill>
        <p:spPr>
          <a:xfrm>
            <a:off x="0" y="3733800"/>
            <a:ext cx="12192000" cy="3124199"/>
          </a:xfrm>
          <a:prstGeom prst="rect">
            <a:avLst/>
          </a:prstGeom>
        </p:spPr>
      </p:pic>
      <p:sp>
        <p:nvSpPr>
          <p:cNvPr id="2" name="Title 1">
            <a:extLst>
              <a:ext uri="{FF2B5EF4-FFF2-40B4-BE49-F238E27FC236}">
                <a16:creationId xmlns:a16="http://schemas.microsoft.com/office/drawing/2014/main" id="{A8A219E9-1DC1-E54B-A056-77499D7136EC}"/>
              </a:ext>
            </a:extLst>
          </p:cNvPr>
          <p:cNvSpPr>
            <a:spLocks noGrp="1"/>
          </p:cNvSpPr>
          <p:nvPr>
            <p:ph type="ctrTitle"/>
          </p:nvPr>
        </p:nvSpPr>
        <p:spPr>
          <a:xfrm>
            <a:off x="1463040" y="1051560"/>
            <a:ext cx="9144000" cy="2286000"/>
          </a:xfrm>
        </p:spPr>
        <p:txBody>
          <a:bodyPr anchor="b">
            <a:normAutofit/>
          </a:bodyPr>
          <a:lstStyle>
            <a:lvl1pPr algn="l">
              <a:defRPr sz="660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cxnSp>
        <p:nvCxnSpPr>
          <p:cNvPr id="4" name="Straight Connector 3">
            <a:extLst>
              <a:ext uri="{FF2B5EF4-FFF2-40B4-BE49-F238E27FC236}">
                <a16:creationId xmlns:a16="http://schemas.microsoft.com/office/drawing/2014/main" id="{E406DAA0-3001-C447-AF3F-8E2CAB2872D8}"/>
              </a:ext>
            </a:extLst>
          </p:cNvPr>
          <p:cNvCxnSpPr/>
          <p:nvPr userDrawn="1"/>
        </p:nvCxnSpPr>
        <p:spPr>
          <a:xfrm>
            <a:off x="1574406" y="3631883"/>
            <a:ext cx="86868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2DF1FB93-6792-0249-AF53-4BFAFF15FF0C}"/>
              </a:ext>
            </a:extLst>
          </p:cNvPr>
          <p:cNvPicPr>
            <a:picLocks noChangeAspect="1"/>
          </p:cNvPicPr>
          <p:nvPr userDrawn="1"/>
        </p:nvPicPr>
        <p:blipFill>
          <a:blip r:embed="rId3"/>
          <a:stretch>
            <a:fillRect/>
          </a:stretch>
        </p:blipFill>
        <p:spPr>
          <a:xfrm>
            <a:off x="1538436" y="3988088"/>
            <a:ext cx="2856639" cy="952212"/>
          </a:xfrm>
          <a:prstGeom prst="rect">
            <a:avLst/>
          </a:prstGeom>
        </p:spPr>
      </p:pic>
    </p:spTree>
    <p:extLst>
      <p:ext uri="{BB962C8B-B14F-4D97-AF65-F5344CB8AC3E}">
        <p14:creationId xmlns:p14="http://schemas.microsoft.com/office/powerpoint/2010/main" val="367640601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w/ Subhea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30EF0-ECC6-7A4E-8B73-5121DF09C77E}"/>
              </a:ext>
            </a:extLst>
          </p:cNvPr>
          <p:cNvSpPr>
            <a:spLocks noGrp="1"/>
          </p:cNvSpPr>
          <p:nvPr>
            <p:ph type="title"/>
          </p:nvPr>
        </p:nvSpPr>
        <p:spPr>
          <a:xfrm>
            <a:off x="640080" y="0"/>
            <a:ext cx="9372600" cy="804672"/>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C87B7534-4FEE-CB44-981F-3FACC9D5151B}"/>
              </a:ext>
            </a:extLst>
          </p:cNvPr>
          <p:cNvSpPr>
            <a:spLocks noGrp="1"/>
          </p:cNvSpPr>
          <p:nvPr>
            <p:ph type="body" idx="1"/>
          </p:nvPr>
        </p:nvSpPr>
        <p:spPr>
          <a:xfrm>
            <a:off x="685800" y="1188720"/>
            <a:ext cx="11155680" cy="365760"/>
          </a:xfrm>
        </p:spPr>
        <p:txBody>
          <a:bodyPr anchor="b">
            <a:normAutofit/>
          </a:bodyPr>
          <a:lstStyle>
            <a:lvl1pPr marL="0" indent="0">
              <a:buNone/>
              <a:defRPr sz="1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A203D75B-D80F-3848-9CA4-241D7EE86AD5}"/>
              </a:ext>
            </a:extLst>
          </p:cNvPr>
          <p:cNvSpPr>
            <a:spLocks noGrp="1"/>
          </p:cNvSpPr>
          <p:nvPr>
            <p:ph sz="half" idx="2"/>
          </p:nvPr>
        </p:nvSpPr>
        <p:spPr>
          <a:xfrm>
            <a:off x="685800" y="1691640"/>
            <a:ext cx="5486400" cy="493776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a:extLst>
              <a:ext uri="{FF2B5EF4-FFF2-40B4-BE49-F238E27FC236}">
                <a16:creationId xmlns:a16="http://schemas.microsoft.com/office/drawing/2014/main" id="{E1C4EC10-81E6-D240-A1C4-20CA51FC66FB}"/>
              </a:ext>
            </a:extLst>
          </p:cNvPr>
          <p:cNvSpPr>
            <a:spLocks noGrp="1"/>
          </p:cNvSpPr>
          <p:nvPr>
            <p:ph sz="quarter" idx="4"/>
          </p:nvPr>
        </p:nvSpPr>
        <p:spPr>
          <a:xfrm>
            <a:off x="6355080" y="1691640"/>
            <a:ext cx="5486400" cy="493776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a:extLst>
              <a:ext uri="{FF2B5EF4-FFF2-40B4-BE49-F238E27FC236}">
                <a16:creationId xmlns:a16="http://schemas.microsoft.com/office/drawing/2014/main" id="{B8F020D7-0B33-614F-8716-FFFF26354A0C}"/>
              </a:ext>
            </a:extLst>
          </p:cNvPr>
          <p:cNvSpPr>
            <a:spLocks noGrp="1"/>
          </p:cNvSpPr>
          <p:nvPr>
            <p:ph type="sldNum" sz="quarter" idx="12"/>
          </p:nvPr>
        </p:nvSpPr>
        <p:spPr/>
        <p:txBody>
          <a:bodyPr/>
          <a:lstStyle/>
          <a:p>
            <a:fld id="{622CCB82-594B-CE40-93A6-C43872A15E5A}" type="slidenum">
              <a:rPr lang="en-US" smtClean="0"/>
              <a:t>‹#›</a:t>
            </a:fld>
            <a:endParaRPr lang="en-US" dirty="0"/>
          </a:p>
        </p:txBody>
      </p:sp>
    </p:spTree>
    <p:extLst>
      <p:ext uri="{BB962C8B-B14F-4D97-AF65-F5344CB8AC3E}">
        <p14:creationId xmlns:p14="http://schemas.microsoft.com/office/powerpoint/2010/main" val="38670610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DA078-E92B-D247-947B-64BCB70EB956}"/>
              </a:ext>
            </a:extLst>
          </p:cNvPr>
          <p:cNvSpPr>
            <a:spLocks noGrp="1"/>
          </p:cNvSpPr>
          <p:nvPr>
            <p:ph type="title"/>
          </p:nvPr>
        </p:nvSpPr>
        <p:spPr/>
        <p:txBody>
          <a:bodyPr/>
          <a:lstStyle>
            <a:lvl1pPr>
              <a:defRPr sz="2800"/>
            </a:lvl1pPr>
          </a:lstStyle>
          <a:p>
            <a:r>
              <a:rPr lang="en-US" dirty="0"/>
              <a:t>Click to edit Master title style</a:t>
            </a:r>
          </a:p>
        </p:txBody>
      </p:sp>
      <p:sp>
        <p:nvSpPr>
          <p:cNvPr id="5" name="Slide Number Placeholder 4">
            <a:extLst>
              <a:ext uri="{FF2B5EF4-FFF2-40B4-BE49-F238E27FC236}">
                <a16:creationId xmlns:a16="http://schemas.microsoft.com/office/drawing/2014/main" id="{2941BFF3-A987-7445-BC79-CE5B47F94FD0}"/>
              </a:ext>
            </a:extLst>
          </p:cNvPr>
          <p:cNvSpPr>
            <a:spLocks noGrp="1"/>
          </p:cNvSpPr>
          <p:nvPr>
            <p:ph type="sldNum" sz="quarter" idx="12"/>
          </p:nvPr>
        </p:nvSpPr>
        <p:spPr>
          <a:xfrm>
            <a:off x="0" y="6309677"/>
            <a:ext cx="457200" cy="365125"/>
          </a:xfrm>
        </p:spPr>
        <p:txBody>
          <a:bodyPr/>
          <a:lstStyle/>
          <a:p>
            <a:fld id="{622CCB82-594B-CE40-93A6-C43872A15E5A}" type="slidenum">
              <a:rPr lang="en-US" smtClean="0"/>
              <a:t>‹#›</a:t>
            </a:fld>
            <a:endParaRPr lang="en-US" dirty="0"/>
          </a:p>
        </p:txBody>
      </p:sp>
    </p:spTree>
    <p:extLst>
      <p:ext uri="{BB962C8B-B14F-4D97-AF65-F5344CB8AC3E}">
        <p14:creationId xmlns:p14="http://schemas.microsoft.com/office/powerpoint/2010/main" val="3870344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extLst>
      <p:ext uri="{BB962C8B-B14F-4D97-AF65-F5344CB8AC3E}">
        <p14:creationId xmlns:p14="http://schemas.microsoft.com/office/powerpoint/2010/main" val="3349083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Teal">
    <p:bg>
      <p:bgPr>
        <a:solidFill>
          <a:schemeClr val="accent2"/>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1387613-81EC-1941-BF56-BFFA68BB57F2}"/>
              </a:ext>
            </a:extLst>
          </p:cNvPr>
          <p:cNvPicPr>
            <a:picLocks noChangeAspect="1"/>
          </p:cNvPicPr>
          <p:nvPr userDrawn="1"/>
        </p:nvPicPr>
        <p:blipFill>
          <a:blip r:embed="rId2"/>
          <a:stretch>
            <a:fillRect/>
          </a:stretch>
        </p:blipFill>
        <p:spPr>
          <a:xfrm>
            <a:off x="2" y="3733800"/>
            <a:ext cx="12191996" cy="3124199"/>
          </a:xfrm>
          <a:prstGeom prst="rect">
            <a:avLst/>
          </a:prstGeom>
        </p:spPr>
      </p:pic>
      <p:sp>
        <p:nvSpPr>
          <p:cNvPr id="2" name="Title 1">
            <a:extLst>
              <a:ext uri="{FF2B5EF4-FFF2-40B4-BE49-F238E27FC236}">
                <a16:creationId xmlns:a16="http://schemas.microsoft.com/office/drawing/2014/main" id="{A8A219E9-1DC1-E54B-A056-77499D7136EC}"/>
              </a:ext>
            </a:extLst>
          </p:cNvPr>
          <p:cNvSpPr>
            <a:spLocks noGrp="1"/>
          </p:cNvSpPr>
          <p:nvPr>
            <p:ph type="ctrTitle"/>
          </p:nvPr>
        </p:nvSpPr>
        <p:spPr>
          <a:xfrm>
            <a:off x="1463040" y="1051560"/>
            <a:ext cx="9144000" cy="2286000"/>
          </a:xfrm>
        </p:spPr>
        <p:txBody>
          <a:bodyPr anchor="b">
            <a:normAutofit/>
          </a:bodyPr>
          <a:lstStyle>
            <a:lvl1pPr algn="l">
              <a:defRPr sz="6600">
                <a:solidFill>
                  <a:schemeClr val="bg1"/>
                </a:solidFill>
              </a:defRPr>
            </a:lvl1pPr>
          </a:lstStyle>
          <a:p>
            <a:r>
              <a:rPr lang="en-US" dirty="0"/>
              <a:t>Click to edit Master title style</a:t>
            </a:r>
          </a:p>
        </p:txBody>
      </p:sp>
      <p:cxnSp>
        <p:nvCxnSpPr>
          <p:cNvPr id="4" name="Straight Connector 3">
            <a:extLst>
              <a:ext uri="{FF2B5EF4-FFF2-40B4-BE49-F238E27FC236}">
                <a16:creationId xmlns:a16="http://schemas.microsoft.com/office/drawing/2014/main" id="{A9F27ED5-CD18-CC48-BBCF-D2CB3F70BCD8}"/>
              </a:ext>
            </a:extLst>
          </p:cNvPr>
          <p:cNvCxnSpPr/>
          <p:nvPr userDrawn="1"/>
        </p:nvCxnSpPr>
        <p:spPr>
          <a:xfrm>
            <a:off x="1574406" y="3631883"/>
            <a:ext cx="86868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577CFD13-A177-2942-B0C1-3EDDAE649CA3}"/>
              </a:ext>
            </a:extLst>
          </p:cNvPr>
          <p:cNvPicPr>
            <a:picLocks noChangeAspect="1"/>
          </p:cNvPicPr>
          <p:nvPr userDrawn="1"/>
        </p:nvPicPr>
        <p:blipFill>
          <a:blip r:embed="rId3"/>
          <a:stretch>
            <a:fillRect/>
          </a:stretch>
        </p:blipFill>
        <p:spPr>
          <a:xfrm>
            <a:off x="1538436" y="3988088"/>
            <a:ext cx="2856639" cy="952212"/>
          </a:xfrm>
          <a:prstGeom prst="rect">
            <a:avLst/>
          </a:prstGeom>
        </p:spPr>
      </p:pic>
    </p:spTree>
    <p:extLst>
      <p:ext uri="{BB962C8B-B14F-4D97-AF65-F5344CB8AC3E}">
        <p14:creationId xmlns:p14="http://schemas.microsoft.com/office/powerpoint/2010/main" val="957019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White">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21387613-81EC-1941-BF56-BFFA68BB57F2}"/>
              </a:ext>
            </a:extLst>
          </p:cNvPr>
          <p:cNvPicPr>
            <a:picLocks noChangeAspect="1"/>
          </p:cNvPicPr>
          <p:nvPr userDrawn="1"/>
        </p:nvPicPr>
        <p:blipFill>
          <a:blip r:embed="rId2"/>
          <a:stretch>
            <a:fillRect/>
          </a:stretch>
        </p:blipFill>
        <p:spPr>
          <a:xfrm>
            <a:off x="4" y="3733800"/>
            <a:ext cx="12191992" cy="3124198"/>
          </a:xfrm>
          <a:prstGeom prst="rect">
            <a:avLst/>
          </a:prstGeom>
        </p:spPr>
      </p:pic>
      <p:sp>
        <p:nvSpPr>
          <p:cNvPr id="2" name="Title 1">
            <a:extLst>
              <a:ext uri="{FF2B5EF4-FFF2-40B4-BE49-F238E27FC236}">
                <a16:creationId xmlns:a16="http://schemas.microsoft.com/office/drawing/2014/main" id="{A8A219E9-1DC1-E54B-A056-77499D7136EC}"/>
              </a:ext>
            </a:extLst>
          </p:cNvPr>
          <p:cNvSpPr>
            <a:spLocks noGrp="1"/>
          </p:cNvSpPr>
          <p:nvPr>
            <p:ph type="ctrTitle"/>
          </p:nvPr>
        </p:nvSpPr>
        <p:spPr>
          <a:xfrm>
            <a:off x="1463040" y="1051560"/>
            <a:ext cx="9144000" cy="2286000"/>
          </a:xfrm>
        </p:spPr>
        <p:txBody>
          <a:bodyPr anchor="b">
            <a:normAutofit/>
          </a:bodyPr>
          <a:lstStyle>
            <a:lvl1pPr algn="l">
              <a:defRPr sz="6600">
                <a:solidFill>
                  <a:schemeClr val="accent1"/>
                </a:solidFill>
              </a:defRPr>
            </a:lvl1pPr>
          </a:lstStyle>
          <a:p>
            <a:r>
              <a:rPr lang="en-US" dirty="0"/>
              <a:t>Click to edit Master title style</a:t>
            </a:r>
          </a:p>
        </p:txBody>
      </p:sp>
      <p:cxnSp>
        <p:nvCxnSpPr>
          <p:cNvPr id="4" name="Straight Connector 3">
            <a:extLst>
              <a:ext uri="{FF2B5EF4-FFF2-40B4-BE49-F238E27FC236}">
                <a16:creationId xmlns:a16="http://schemas.microsoft.com/office/drawing/2014/main" id="{A9F27ED5-CD18-CC48-BBCF-D2CB3F70BCD8}"/>
              </a:ext>
            </a:extLst>
          </p:cNvPr>
          <p:cNvCxnSpPr/>
          <p:nvPr userDrawn="1"/>
        </p:nvCxnSpPr>
        <p:spPr>
          <a:xfrm>
            <a:off x="1574406" y="3631883"/>
            <a:ext cx="86868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id="{577CFD13-A177-2942-B0C1-3EDDAE649CA3}"/>
              </a:ext>
            </a:extLst>
          </p:cNvPr>
          <p:cNvPicPr>
            <a:picLocks noChangeAspect="1"/>
          </p:cNvPicPr>
          <p:nvPr userDrawn="1"/>
        </p:nvPicPr>
        <p:blipFill>
          <a:blip r:embed="rId3"/>
          <a:stretch>
            <a:fillRect/>
          </a:stretch>
        </p:blipFill>
        <p:spPr>
          <a:xfrm>
            <a:off x="1538437" y="3988088"/>
            <a:ext cx="2856636" cy="952212"/>
          </a:xfrm>
          <a:prstGeom prst="rect">
            <a:avLst/>
          </a:prstGeom>
        </p:spPr>
      </p:pic>
    </p:spTree>
    <p:extLst>
      <p:ext uri="{BB962C8B-B14F-4D97-AF65-F5344CB8AC3E}">
        <p14:creationId xmlns:p14="http://schemas.microsoft.com/office/powerpoint/2010/main" val="2804395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Divider – Blue">
    <p:bg>
      <p:bgPr>
        <a:solidFill>
          <a:schemeClr val="accent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24E8DC4-5ED9-2E40-BFD2-E14201D6DF48}"/>
              </a:ext>
            </a:extLst>
          </p:cNvPr>
          <p:cNvPicPr>
            <a:picLocks noChangeAspect="1"/>
          </p:cNvPicPr>
          <p:nvPr userDrawn="1"/>
        </p:nvPicPr>
        <p:blipFill>
          <a:blip r:embed="rId2"/>
          <a:stretch>
            <a:fillRect/>
          </a:stretch>
        </p:blipFill>
        <p:spPr>
          <a:xfrm>
            <a:off x="0" y="5245208"/>
            <a:ext cx="12192000" cy="1612900"/>
          </a:xfrm>
          <a:prstGeom prst="rect">
            <a:avLst/>
          </a:prstGeom>
        </p:spPr>
      </p:pic>
      <p:grpSp>
        <p:nvGrpSpPr>
          <p:cNvPr id="4" name="Group 3">
            <a:extLst>
              <a:ext uri="{FF2B5EF4-FFF2-40B4-BE49-F238E27FC236}">
                <a16:creationId xmlns:a16="http://schemas.microsoft.com/office/drawing/2014/main" id="{C3306415-A539-B344-9079-EC5EEB2380F6}"/>
              </a:ext>
            </a:extLst>
          </p:cNvPr>
          <p:cNvGrpSpPr/>
          <p:nvPr userDrawn="1"/>
        </p:nvGrpSpPr>
        <p:grpSpPr>
          <a:xfrm>
            <a:off x="0" y="6336790"/>
            <a:ext cx="466344" cy="310896"/>
            <a:chOff x="0" y="6336792"/>
            <a:chExt cx="466344" cy="310896"/>
          </a:xfrm>
        </p:grpSpPr>
        <p:sp>
          <p:nvSpPr>
            <p:cNvPr id="15" name="Oval 14">
              <a:extLst>
                <a:ext uri="{FF2B5EF4-FFF2-40B4-BE49-F238E27FC236}">
                  <a16:creationId xmlns:a16="http://schemas.microsoft.com/office/drawing/2014/main" id="{8B2C9D2B-ACC0-C84C-9B95-D0BCBE4EBED6}"/>
                </a:ext>
              </a:extLst>
            </p:cNvPr>
            <p:cNvSpPr/>
            <p:nvPr userDrawn="1"/>
          </p:nvSpPr>
          <p:spPr>
            <a:xfrm>
              <a:off x="155448" y="6336792"/>
              <a:ext cx="310896" cy="31089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A42CFB0-AD91-234D-B528-54A862C68F9C}"/>
                </a:ext>
              </a:extLst>
            </p:cNvPr>
            <p:cNvSpPr/>
            <p:nvPr userDrawn="1"/>
          </p:nvSpPr>
          <p:spPr>
            <a:xfrm>
              <a:off x="0" y="6336792"/>
              <a:ext cx="310896" cy="3108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9E2B4D01-4023-4A45-AA95-18FB421FE9DA}"/>
              </a:ext>
            </a:extLst>
          </p:cNvPr>
          <p:cNvSpPr>
            <a:spLocks noGrp="1"/>
          </p:cNvSpPr>
          <p:nvPr>
            <p:ph type="title"/>
          </p:nvPr>
        </p:nvSpPr>
        <p:spPr>
          <a:xfrm>
            <a:off x="1508759" y="1463040"/>
            <a:ext cx="7315200" cy="1828800"/>
          </a:xfrm>
        </p:spPr>
        <p:txBody>
          <a:bodyPr anchor="b">
            <a:normAutofit/>
          </a:bodyPr>
          <a:lstStyle>
            <a:lvl1pPr>
              <a:defRPr sz="48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1C4BA207-9529-344A-84A8-50FC61C2E6D9}"/>
              </a:ext>
            </a:extLst>
          </p:cNvPr>
          <p:cNvSpPr>
            <a:spLocks noGrp="1"/>
          </p:cNvSpPr>
          <p:nvPr>
            <p:ph type="body" idx="1"/>
          </p:nvPr>
        </p:nvSpPr>
        <p:spPr>
          <a:xfrm>
            <a:off x="1461134" y="4027253"/>
            <a:ext cx="5029200" cy="1070041"/>
          </a:xfrm>
        </p:spPr>
        <p:txBody>
          <a:bodyPr>
            <a:normAutofit/>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6" name="Slide Number Placeholder 5">
            <a:extLst>
              <a:ext uri="{FF2B5EF4-FFF2-40B4-BE49-F238E27FC236}">
                <a16:creationId xmlns:a16="http://schemas.microsoft.com/office/drawing/2014/main" id="{C9CE8ECB-90E6-5F43-8CC2-3617309EF1CB}"/>
              </a:ext>
            </a:extLst>
          </p:cNvPr>
          <p:cNvSpPr>
            <a:spLocks noGrp="1"/>
          </p:cNvSpPr>
          <p:nvPr>
            <p:ph type="sldNum" sz="quarter" idx="12"/>
          </p:nvPr>
        </p:nvSpPr>
        <p:spPr>
          <a:xfrm>
            <a:off x="0" y="6309676"/>
            <a:ext cx="457200" cy="365125"/>
          </a:xfrm>
        </p:spPr>
        <p:txBody>
          <a:bodyPr/>
          <a:lstStyle>
            <a:lvl1pPr>
              <a:defRPr>
                <a:solidFill>
                  <a:schemeClr val="accent1"/>
                </a:solidFill>
              </a:defRPr>
            </a:lvl1pPr>
          </a:lstStyle>
          <a:p>
            <a:fld id="{622CCB82-594B-CE40-93A6-C43872A15E5A}" type="slidenum">
              <a:rPr lang="en-US" smtClean="0"/>
              <a:pPr/>
              <a:t>‹#›</a:t>
            </a:fld>
            <a:endParaRPr lang="en-US" dirty="0"/>
          </a:p>
        </p:txBody>
      </p:sp>
      <p:pic>
        <p:nvPicPr>
          <p:cNvPr id="12" name="Picture 11">
            <a:extLst>
              <a:ext uri="{FF2B5EF4-FFF2-40B4-BE49-F238E27FC236}">
                <a16:creationId xmlns:a16="http://schemas.microsoft.com/office/drawing/2014/main" id="{6F0DBB6F-8931-8847-AB7C-310E27323883}"/>
              </a:ext>
            </a:extLst>
          </p:cNvPr>
          <p:cNvPicPr>
            <a:picLocks noChangeAspect="1"/>
          </p:cNvPicPr>
          <p:nvPr userDrawn="1"/>
        </p:nvPicPr>
        <p:blipFill>
          <a:blip r:embed="rId3"/>
          <a:stretch>
            <a:fillRect/>
          </a:stretch>
        </p:blipFill>
        <p:spPr>
          <a:xfrm>
            <a:off x="10283825" y="219456"/>
            <a:ext cx="1603374" cy="534458"/>
          </a:xfrm>
          <a:prstGeom prst="rect">
            <a:avLst/>
          </a:prstGeom>
        </p:spPr>
      </p:pic>
      <p:cxnSp>
        <p:nvCxnSpPr>
          <p:cNvPr id="13" name="Straight Connector 12">
            <a:extLst>
              <a:ext uri="{FF2B5EF4-FFF2-40B4-BE49-F238E27FC236}">
                <a16:creationId xmlns:a16="http://schemas.microsoft.com/office/drawing/2014/main" id="{B8CBBEBA-30E6-3B45-9A79-5632C61D8F55}"/>
              </a:ext>
            </a:extLst>
          </p:cNvPr>
          <p:cNvCxnSpPr/>
          <p:nvPr userDrawn="1"/>
        </p:nvCxnSpPr>
        <p:spPr>
          <a:xfrm>
            <a:off x="1574406" y="3631883"/>
            <a:ext cx="86868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6867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Divider – Teal">
    <p:bg>
      <p:bgPr>
        <a:solidFill>
          <a:schemeClr val="accent2"/>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3C1F16A8-A345-1446-B9E4-B0E1C2C3A432}"/>
              </a:ext>
            </a:extLst>
          </p:cNvPr>
          <p:cNvPicPr>
            <a:picLocks noChangeAspect="1"/>
          </p:cNvPicPr>
          <p:nvPr userDrawn="1"/>
        </p:nvPicPr>
        <p:blipFill>
          <a:blip r:embed="rId2"/>
          <a:stretch>
            <a:fillRect/>
          </a:stretch>
        </p:blipFill>
        <p:spPr>
          <a:xfrm>
            <a:off x="0" y="5245208"/>
            <a:ext cx="12192000" cy="1612900"/>
          </a:xfrm>
          <a:prstGeom prst="rect">
            <a:avLst/>
          </a:prstGeom>
        </p:spPr>
      </p:pic>
      <p:sp>
        <p:nvSpPr>
          <p:cNvPr id="2" name="Title 1">
            <a:extLst>
              <a:ext uri="{FF2B5EF4-FFF2-40B4-BE49-F238E27FC236}">
                <a16:creationId xmlns:a16="http://schemas.microsoft.com/office/drawing/2014/main" id="{9E2B4D01-4023-4A45-AA95-18FB421FE9DA}"/>
              </a:ext>
            </a:extLst>
          </p:cNvPr>
          <p:cNvSpPr>
            <a:spLocks noGrp="1"/>
          </p:cNvSpPr>
          <p:nvPr>
            <p:ph type="title"/>
          </p:nvPr>
        </p:nvSpPr>
        <p:spPr>
          <a:xfrm>
            <a:off x="1508759" y="1463040"/>
            <a:ext cx="7315200" cy="1828800"/>
          </a:xfrm>
        </p:spPr>
        <p:txBody>
          <a:bodyPr anchor="b">
            <a:normAutofit/>
          </a:bodyPr>
          <a:lstStyle>
            <a:lvl1pPr>
              <a:defRPr sz="48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1C4BA207-9529-344A-84A8-50FC61C2E6D9}"/>
              </a:ext>
            </a:extLst>
          </p:cNvPr>
          <p:cNvSpPr>
            <a:spLocks noGrp="1"/>
          </p:cNvSpPr>
          <p:nvPr>
            <p:ph type="body" idx="1"/>
          </p:nvPr>
        </p:nvSpPr>
        <p:spPr>
          <a:xfrm>
            <a:off x="1463040" y="4027253"/>
            <a:ext cx="5029200" cy="1070041"/>
          </a:xfrm>
        </p:spPr>
        <p:txBody>
          <a:bodyPr>
            <a:normAutofit/>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pic>
        <p:nvPicPr>
          <p:cNvPr id="10" name="Picture 9">
            <a:extLst>
              <a:ext uri="{FF2B5EF4-FFF2-40B4-BE49-F238E27FC236}">
                <a16:creationId xmlns:a16="http://schemas.microsoft.com/office/drawing/2014/main" id="{18A43D23-FBF1-B24C-BDD6-CB1F4042CA82}"/>
              </a:ext>
            </a:extLst>
          </p:cNvPr>
          <p:cNvPicPr>
            <a:picLocks noChangeAspect="1"/>
          </p:cNvPicPr>
          <p:nvPr userDrawn="1"/>
        </p:nvPicPr>
        <p:blipFill>
          <a:blip r:embed="rId3"/>
          <a:stretch>
            <a:fillRect/>
          </a:stretch>
        </p:blipFill>
        <p:spPr>
          <a:xfrm>
            <a:off x="10283825" y="219456"/>
            <a:ext cx="1603374" cy="534458"/>
          </a:xfrm>
          <a:prstGeom prst="rect">
            <a:avLst/>
          </a:prstGeom>
        </p:spPr>
      </p:pic>
      <p:cxnSp>
        <p:nvCxnSpPr>
          <p:cNvPr id="11" name="Straight Connector 10">
            <a:extLst>
              <a:ext uri="{FF2B5EF4-FFF2-40B4-BE49-F238E27FC236}">
                <a16:creationId xmlns:a16="http://schemas.microsoft.com/office/drawing/2014/main" id="{FDE9D4B6-4A97-2A43-95E4-553D1FA4FBCF}"/>
              </a:ext>
            </a:extLst>
          </p:cNvPr>
          <p:cNvCxnSpPr/>
          <p:nvPr userDrawn="1"/>
        </p:nvCxnSpPr>
        <p:spPr>
          <a:xfrm>
            <a:off x="1574406" y="3631883"/>
            <a:ext cx="868680" cy="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DBB86608-E0E7-7B4C-9573-1CE504A78DD3}"/>
              </a:ext>
            </a:extLst>
          </p:cNvPr>
          <p:cNvGrpSpPr/>
          <p:nvPr userDrawn="1"/>
        </p:nvGrpSpPr>
        <p:grpSpPr>
          <a:xfrm>
            <a:off x="0" y="6336791"/>
            <a:ext cx="466344" cy="310896"/>
            <a:chOff x="0" y="6336791"/>
            <a:chExt cx="466344" cy="310896"/>
          </a:xfrm>
        </p:grpSpPr>
        <p:sp>
          <p:nvSpPr>
            <p:cNvPr id="14" name="Oval 13">
              <a:extLst>
                <a:ext uri="{FF2B5EF4-FFF2-40B4-BE49-F238E27FC236}">
                  <a16:creationId xmlns:a16="http://schemas.microsoft.com/office/drawing/2014/main" id="{BA817B13-C828-754F-B0F3-A36867EE2EE8}"/>
                </a:ext>
              </a:extLst>
            </p:cNvPr>
            <p:cNvSpPr/>
            <p:nvPr userDrawn="1"/>
          </p:nvSpPr>
          <p:spPr>
            <a:xfrm>
              <a:off x="155448" y="6336791"/>
              <a:ext cx="310896" cy="31089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D25D3E8F-DE80-CE42-940D-00D71BD02CB8}"/>
                </a:ext>
              </a:extLst>
            </p:cNvPr>
            <p:cNvSpPr/>
            <p:nvPr userDrawn="1"/>
          </p:nvSpPr>
          <p:spPr>
            <a:xfrm>
              <a:off x="0" y="6336791"/>
              <a:ext cx="310896" cy="3108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Slide Number Placeholder 5">
            <a:extLst>
              <a:ext uri="{FF2B5EF4-FFF2-40B4-BE49-F238E27FC236}">
                <a16:creationId xmlns:a16="http://schemas.microsoft.com/office/drawing/2014/main" id="{C9CE8ECB-90E6-5F43-8CC2-3617309EF1CB}"/>
              </a:ext>
            </a:extLst>
          </p:cNvPr>
          <p:cNvSpPr>
            <a:spLocks noGrp="1"/>
          </p:cNvSpPr>
          <p:nvPr>
            <p:ph type="sldNum" sz="quarter" idx="12"/>
          </p:nvPr>
        </p:nvSpPr>
        <p:spPr>
          <a:xfrm>
            <a:off x="0" y="6309677"/>
            <a:ext cx="457200" cy="365125"/>
          </a:xfrm>
        </p:spPr>
        <p:txBody>
          <a:bodyPr/>
          <a:lstStyle>
            <a:lvl1pPr>
              <a:defRPr>
                <a:solidFill>
                  <a:schemeClr val="accent2"/>
                </a:solidFill>
              </a:defRPr>
            </a:lvl1pPr>
          </a:lstStyle>
          <a:p>
            <a:fld id="{622CCB82-594B-CE40-93A6-C43872A15E5A}" type="slidenum">
              <a:rPr lang="en-US" smtClean="0"/>
              <a:pPr/>
              <a:t>‹#›</a:t>
            </a:fld>
            <a:endParaRPr lang="en-US" dirty="0"/>
          </a:p>
        </p:txBody>
      </p:sp>
    </p:spTree>
    <p:extLst>
      <p:ext uri="{BB962C8B-B14F-4D97-AF65-F5344CB8AC3E}">
        <p14:creationId xmlns:p14="http://schemas.microsoft.com/office/powerpoint/2010/main" val="3105112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Divider – White">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24E8DC4-5ED9-2E40-BFD2-E14201D6DF48}"/>
              </a:ext>
            </a:extLst>
          </p:cNvPr>
          <p:cNvPicPr>
            <a:picLocks noChangeAspect="1"/>
          </p:cNvPicPr>
          <p:nvPr userDrawn="1"/>
        </p:nvPicPr>
        <p:blipFill>
          <a:blip r:embed="rId2"/>
          <a:stretch>
            <a:fillRect/>
          </a:stretch>
        </p:blipFill>
        <p:spPr>
          <a:xfrm>
            <a:off x="0" y="5245100"/>
            <a:ext cx="12192000" cy="1612900"/>
          </a:xfrm>
          <a:prstGeom prst="rect">
            <a:avLst/>
          </a:prstGeom>
        </p:spPr>
      </p:pic>
      <p:grpSp>
        <p:nvGrpSpPr>
          <p:cNvPr id="7" name="Group 6">
            <a:extLst>
              <a:ext uri="{FF2B5EF4-FFF2-40B4-BE49-F238E27FC236}">
                <a16:creationId xmlns:a16="http://schemas.microsoft.com/office/drawing/2014/main" id="{C4737C29-A4DD-4E4C-8F66-BE83B127947F}"/>
              </a:ext>
            </a:extLst>
          </p:cNvPr>
          <p:cNvGrpSpPr/>
          <p:nvPr userDrawn="1"/>
        </p:nvGrpSpPr>
        <p:grpSpPr>
          <a:xfrm>
            <a:off x="0" y="6336791"/>
            <a:ext cx="466344" cy="310896"/>
            <a:chOff x="0" y="6336791"/>
            <a:chExt cx="466344" cy="310896"/>
          </a:xfrm>
        </p:grpSpPr>
        <p:sp>
          <p:nvSpPr>
            <p:cNvPr id="15" name="Oval 14">
              <a:extLst>
                <a:ext uri="{FF2B5EF4-FFF2-40B4-BE49-F238E27FC236}">
                  <a16:creationId xmlns:a16="http://schemas.microsoft.com/office/drawing/2014/main" id="{8B2C9D2B-ACC0-C84C-9B95-D0BCBE4EBED6}"/>
                </a:ext>
              </a:extLst>
            </p:cNvPr>
            <p:cNvSpPr/>
            <p:nvPr userDrawn="1"/>
          </p:nvSpPr>
          <p:spPr>
            <a:xfrm>
              <a:off x="155448" y="6336791"/>
              <a:ext cx="310896" cy="31089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A42CFB0-AD91-234D-B528-54A862C68F9C}"/>
                </a:ext>
              </a:extLst>
            </p:cNvPr>
            <p:cNvSpPr/>
            <p:nvPr userDrawn="1"/>
          </p:nvSpPr>
          <p:spPr>
            <a:xfrm>
              <a:off x="0" y="6336791"/>
              <a:ext cx="310896" cy="3108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9E2B4D01-4023-4A45-AA95-18FB421FE9DA}"/>
              </a:ext>
            </a:extLst>
          </p:cNvPr>
          <p:cNvSpPr>
            <a:spLocks noGrp="1"/>
          </p:cNvSpPr>
          <p:nvPr userDrawn="1">
            <p:ph type="title"/>
          </p:nvPr>
        </p:nvSpPr>
        <p:spPr>
          <a:xfrm>
            <a:off x="1508759" y="1463040"/>
            <a:ext cx="7315200" cy="1828800"/>
          </a:xfrm>
        </p:spPr>
        <p:txBody>
          <a:bodyPr anchor="b">
            <a:normAutofit/>
          </a:bodyPr>
          <a:lstStyle>
            <a:lvl1pPr>
              <a:defRPr sz="4800">
                <a:solidFill>
                  <a:schemeClr val="accent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1C4BA207-9529-344A-84A8-50FC61C2E6D9}"/>
              </a:ext>
            </a:extLst>
          </p:cNvPr>
          <p:cNvSpPr>
            <a:spLocks noGrp="1"/>
          </p:cNvSpPr>
          <p:nvPr userDrawn="1">
            <p:ph type="body" idx="1"/>
          </p:nvPr>
        </p:nvSpPr>
        <p:spPr>
          <a:xfrm>
            <a:off x="1461134" y="4027253"/>
            <a:ext cx="5029200" cy="1070041"/>
          </a:xfrm>
        </p:spPr>
        <p:txBody>
          <a:bodyPr>
            <a:normAutofit/>
          </a:bodyPr>
          <a:lstStyle>
            <a:lvl1pPr marL="0" indent="0">
              <a:buNone/>
              <a:defRPr sz="20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pic>
        <p:nvPicPr>
          <p:cNvPr id="12" name="Picture 11">
            <a:extLst>
              <a:ext uri="{FF2B5EF4-FFF2-40B4-BE49-F238E27FC236}">
                <a16:creationId xmlns:a16="http://schemas.microsoft.com/office/drawing/2014/main" id="{6F0DBB6F-8931-8847-AB7C-310E27323883}"/>
              </a:ext>
            </a:extLst>
          </p:cNvPr>
          <p:cNvPicPr>
            <a:picLocks noChangeAspect="1"/>
          </p:cNvPicPr>
          <p:nvPr userDrawn="1"/>
        </p:nvPicPr>
        <p:blipFill>
          <a:blip r:embed="rId3"/>
          <a:stretch>
            <a:fillRect/>
          </a:stretch>
        </p:blipFill>
        <p:spPr>
          <a:xfrm>
            <a:off x="10283825" y="219456"/>
            <a:ext cx="1603374" cy="534458"/>
          </a:xfrm>
          <a:prstGeom prst="rect">
            <a:avLst/>
          </a:prstGeom>
        </p:spPr>
      </p:pic>
      <p:cxnSp>
        <p:nvCxnSpPr>
          <p:cNvPr id="13" name="Straight Connector 12">
            <a:extLst>
              <a:ext uri="{FF2B5EF4-FFF2-40B4-BE49-F238E27FC236}">
                <a16:creationId xmlns:a16="http://schemas.microsoft.com/office/drawing/2014/main" id="{B8CBBEBA-30E6-3B45-9A79-5632C61D8F55}"/>
              </a:ext>
            </a:extLst>
          </p:cNvPr>
          <p:cNvCxnSpPr/>
          <p:nvPr userDrawn="1"/>
        </p:nvCxnSpPr>
        <p:spPr>
          <a:xfrm>
            <a:off x="1574406" y="3631883"/>
            <a:ext cx="868680" cy="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Slide Number Placeholder 5">
            <a:extLst>
              <a:ext uri="{FF2B5EF4-FFF2-40B4-BE49-F238E27FC236}">
                <a16:creationId xmlns:a16="http://schemas.microsoft.com/office/drawing/2014/main" id="{B9A1CCC9-542E-F443-A5A2-4D6E52F269FB}"/>
              </a:ext>
            </a:extLst>
          </p:cNvPr>
          <p:cNvSpPr>
            <a:spLocks noGrp="1"/>
          </p:cNvSpPr>
          <p:nvPr>
            <p:ph type="sldNum" sz="quarter" idx="12"/>
          </p:nvPr>
        </p:nvSpPr>
        <p:spPr>
          <a:xfrm>
            <a:off x="0" y="6309676"/>
            <a:ext cx="457200" cy="365125"/>
          </a:xfrm>
        </p:spPr>
        <p:txBody>
          <a:bodyPr/>
          <a:lstStyle>
            <a:lvl1pPr>
              <a:defRPr>
                <a:solidFill>
                  <a:schemeClr val="bg1"/>
                </a:solidFill>
              </a:defRPr>
            </a:lvl1pPr>
          </a:lstStyle>
          <a:p>
            <a:fld id="{622CCB82-594B-CE40-93A6-C43872A15E5A}" type="slidenum">
              <a:rPr lang="en-US" smtClean="0"/>
              <a:pPr/>
              <a:t>‹#›</a:t>
            </a:fld>
            <a:endParaRPr lang="en-US" dirty="0"/>
          </a:p>
        </p:txBody>
      </p:sp>
    </p:spTree>
    <p:extLst>
      <p:ext uri="{BB962C8B-B14F-4D97-AF65-F5344CB8AC3E}">
        <p14:creationId xmlns:p14="http://schemas.microsoft.com/office/powerpoint/2010/main" val="810178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025F6-27CF-854C-A5EF-6D0D9A2F86E3}"/>
              </a:ext>
            </a:extLst>
          </p:cNvPr>
          <p:cNvSpPr>
            <a:spLocks noGrp="1"/>
          </p:cNvSpPr>
          <p:nvPr>
            <p:ph idx="1"/>
          </p:nvPr>
        </p:nvSpPr>
        <p:spPr>
          <a:xfrm>
            <a:off x="685800" y="1234440"/>
            <a:ext cx="11201400" cy="539496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F52D24C2-B85E-6E44-A7C3-71FB5EC2270F}"/>
              </a:ext>
            </a:extLst>
          </p:cNvPr>
          <p:cNvSpPr>
            <a:spLocks noGrp="1"/>
          </p:cNvSpPr>
          <p:nvPr>
            <p:ph type="sldNum" sz="quarter" idx="12"/>
          </p:nvPr>
        </p:nvSpPr>
        <p:spPr/>
        <p:txBody>
          <a:bodyPr/>
          <a:lstStyle/>
          <a:p>
            <a:fld id="{622CCB82-594B-CE40-93A6-C43872A15E5A}" type="slidenum">
              <a:rPr lang="en-US" smtClean="0"/>
              <a:t>‹#›</a:t>
            </a:fld>
            <a:endParaRPr lang="en-US" dirty="0"/>
          </a:p>
        </p:txBody>
      </p:sp>
      <p:sp>
        <p:nvSpPr>
          <p:cNvPr id="5" name="Title Placeholder 1">
            <a:extLst>
              <a:ext uri="{FF2B5EF4-FFF2-40B4-BE49-F238E27FC236}">
                <a16:creationId xmlns:a16="http://schemas.microsoft.com/office/drawing/2014/main" id="{EA9F22FD-593F-45D1-A935-2EC355D7E382}"/>
              </a:ext>
            </a:extLst>
          </p:cNvPr>
          <p:cNvSpPr>
            <a:spLocks noGrp="1"/>
          </p:cNvSpPr>
          <p:nvPr>
            <p:ph type="title"/>
          </p:nvPr>
        </p:nvSpPr>
        <p:spPr>
          <a:xfrm>
            <a:off x="640080" y="0"/>
            <a:ext cx="9372600" cy="805070"/>
          </a:xfrm>
          <a:prstGeom prst="rect">
            <a:avLst/>
          </a:prstGeom>
        </p:spPr>
        <p:txBody>
          <a:bodyPr vert="horz" lIns="91440" tIns="45720" rIns="91440" bIns="45720" rtlCol="0" anchor="b">
            <a:normAutofit/>
          </a:bodyPr>
          <a:lstStyle/>
          <a:p>
            <a:r>
              <a:rPr lang="en-US" dirty="0"/>
              <a:t>Click to edit Master title style</a:t>
            </a:r>
          </a:p>
        </p:txBody>
      </p:sp>
    </p:spTree>
    <p:extLst>
      <p:ext uri="{BB962C8B-B14F-4D97-AF65-F5344CB8AC3E}">
        <p14:creationId xmlns:p14="http://schemas.microsoft.com/office/powerpoint/2010/main" val="585756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 Subhea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30EF0-ECC6-7A4E-8B73-5121DF09C77E}"/>
              </a:ext>
            </a:extLst>
          </p:cNvPr>
          <p:cNvSpPr>
            <a:spLocks noGrp="1"/>
          </p:cNvSpPr>
          <p:nvPr>
            <p:ph type="title"/>
          </p:nvPr>
        </p:nvSpPr>
        <p:spPr>
          <a:xfrm>
            <a:off x="640080" y="0"/>
            <a:ext cx="9372600" cy="804672"/>
          </a:xfrm>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C87B7534-4FEE-CB44-981F-3FACC9D5151B}"/>
              </a:ext>
            </a:extLst>
          </p:cNvPr>
          <p:cNvSpPr>
            <a:spLocks noGrp="1"/>
          </p:cNvSpPr>
          <p:nvPr>
            <p:ph type="body" idx="1"/>
          </p:nvPr>
        </p:nvSpPr>
        <p:spPr>
          <a:xfrm>
            <a:off x="685800" y="1188720"/>
            <a:ext cx="11201400" cy="365760"/>
          </a:xfrm>
        </p:spPr>
        <p:txBody>
          <a:bodyPr anchor="b">
            <a:normAutofit/>
          </a:bodyPr>
          <a:lstStyle>
            <a:lvl1pPr marL="0" indent="0">
              <a:buNone/>
              <a:defRPr sz="1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A203D75B-D80F-3848-9CA4-241D7EE86AD5}"/>
              </a:ext>
            </a:extLst>
          </p:cNvPr>
          <p:cNvSpPr>
            <a:spLocks noGrp="1"/>
          </p:cNvSpPr>
          <p:nvPr>
            <p:ph sz="half" idx="2"/>
          </p:nvPr>
        </p:nvSpPr>
        <p:spPr>
          <a:xfrm>
            <a:off x="685800" y="1691640"/>
            <a:ext cx="11201400" cy="493776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8">
            <a:extLst>
              <a:ext uri="{FF2B5EF4-FFF2-40B4-BE49-F238E27FC236}">
                <a16:creationId xmlns:a16="http://schemas.microsoft.com/office/drawing/2014/main" id="{B8F020D7-0B33-614F-8716-FFFF26354A0C}"/>
              </a:ext>
            </a:extLst>
          </p:cNvPr>
          <p:cNvSpPr>
            <a:spLocks noGrp="1"/>
          </p:cNvSpPr>
          <p:nvPr>
            <p:ph type="sldNum" sz="quarter" idx="12"/>
          </p:nvPr>
        </p:nvSpPr>
        <p:spPr/>
        <p:txBody>
          <a:bodyPr/>
          <a:lstStyle/>
          <a:p>
            <a:fld id="{622CCB82-594B-CE40-93A6-C43872A15E5A}" type="slidenum">
              <a:rPr lang="en-US" smtClean="0"/>
              <a:t>‹#›</a:t>
            </a:fld>
            <a:endParaRPr lang="en-US" dirty="0"/>
          </a:p>
        </p:txBody>
      </p:sp>
    </p:spTree>
    <p:extLst>
      <p:ext uri="{BB962C8B-B14F-4D97-AF65-F5344CB8AC3E}">
        <p14:creationId xmlns:p14="http://schemas.microsoft.com/office/powerpoint/2010/main" val="1211593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8200E-770A-684B-9431-6D7EBB42415D}"/>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E6BCAF6-CFC0-8148-8CC8-22295CE16EB0}"/>
              </a:ext>
            </a:extLst>
          </p:cNvPr>
          <p:cNvSpPr>
            <a:spLocks noGrp="1"/>
          </p:cNvSpPr>
          <p:nvPr>
            <p:ph sz="half" idx="1"/>
          </p:nvPr>
        </p:nvSpPr>
        <p:spPr>
          <a:xfrm>
            <a:off x="685800" y="1234440"/>
            <a:ext cx="5486400" cy="539496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05321C7-B9CB-4642-90B3-DE4D05DE1A11}"/>
              </a:ext>
            </a:extLst>
          </p:cNvPr>
          <p:cNvSpPr>
            <a:spLocks noGrp="1"/>
          </p:cNvSpPr>
          <p:nvPr>
            <p:ph sz="half" idx="2"/>
          </p:nvPr>
        </p:nvSpPr>
        <p:spPr>
          <a:xfrm>
            <a:off x="6355080" y="1234440"/>
            <a:ext cx="5486400" cy="539496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E6228722-E9A8-5245-AC44-2AA8ECAB64B3}"/>
              </a:ext>
            </a:extLst>
          </p:cNvPr>
          <p:cNvSpPr>
            <a:spLocks noGrp="1"/>
          </p:cNvSpPr>
          <p:nvPr>
            <p:ph type="sldNum" sz="quarter" idx="12"/>
          </p:nvPr>
        </p:nvSpPr>
        <p:spPr/>
        <p:txBody>
          <a:bodyPr/>
          <a:lstStyle/>
          <a:p>
            <a:fld id="{622CCB82-594B-CE40-93A6-C43872A15E5A}" type="slidenum">
              <a:rPr lang="en-US" smtClean="0"/>
              <a:t>‹#›</a:t>
            </a:fld>
            <a:endParaRPr lang="en-US" dirty="0"/>
          </a:p>
        </p:txBody>
      </p:sp>
    </p:spTree>
    <p:extLst>
      <p:ext uri="{BB962C8B-B14F-4D97-AF65-F5344CB8AC3E}">
        <p14:creationId xmlns:p14="http://schemas.microsoft.com/office/powerpoint/2010/main" val="1358148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DA4501E-39A3-964A-B67F-A105B1113118}"/>
              </a:ext>
            </a:extLst>
          </p:cNvPr>
          <p:cNvSpPr/>
          <p:nvPr userDrawn="1"/>
        </p:nvSpPr>
        <p:spPr>
          <a:xfrm>
            <a:off x="0" y="0"/>
            <a:ext cx="12192000" cy="9875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CA9D75B4-E148-FC42-8511-C9F5C456C4D1}"/>
              </a:ext>
            </a:extLst>
          </p:cNvPr>
          <p:cNvSpPr>
            <a:spLocks noGrp="1"/>
          </p:cNvSpPr>
          <p:nvPr>
            <p:ph type="title"/>
          </p:nvPr>
        </p:nvSpPr>
        <p:spPr>
          <a:xfrm>
            <a:off x="640080" y="0"/>
            <a:ext cx="9372600" cy="80507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52E87CB2-1B25-2B46-9979-547A719CCD5A}"/>
              </a:ext>
            </a:extLst>
          </p:cNvPr>
          <p:cNvSpPr>
            <a:spLocks noGrp="1"/>
          </p:cNvSpPr>
          <p:nvPr>
            <p:ph type="body" idx="1"/>
          </p:nvPr>
        </p:nvSpPr>
        <p:spPr>
          <a:xfrm>
            <a:off x="685800" y="1235494"/>
            <a:ext cx="11201400" cy="512064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7" name="Group 16">
            <a:extLst>
              <a:ext uri="{FF2B5EF4-FFF2-40B4-BE49-F238E27FC236}">
                <a16:creationId xmlns:a16="http://schemas.microsoft.com/office/drawing/2014/main" id="{C8A5A24A-5110-234A-9B80-73E532ED80C9}"/>
              </a:ext>
            </a:extLst>
          </p:cNvPr>
          <p:cNvGrpSpPr/>
          <p:nvPr userDrawn="1"/>
        </p:nvGrpSpPr>
        <p:grpSpPr>
          <a:xfrm>
            <a:off x="10195560" y="137160"/>
            <a:ext cx="1996438" cy="713232"/>
            <a:chOff x="10195560" y="137160"/>
            <a:chExt cx="1996438" cy="713232"/>
          </a:xfrm>
        </p:grpSpPr>
        <p:sp>
          <p:nvSpPr>
            <p:cNvPr id="9" name="Oval 8">
              <a:extLst>
                <a:ext uri="{FF2B5EF4-FFF2-40B4-BE49-F238E27FC236}">
                  <a16:creationId xmlns:a16="http://schemas.microsoft.com/office/drawing/2014/main" id="{E268AD3C-C6CC-F44D-B666-38EC5C803A59}"/>
                </a:ext>
              </a:extLst>
            </p:cNvPr>
            <p:cNvSpPr/>
            <p:nvPr userDrawn="1"/>
          </p:nvSpPr>
          <p:spPr>
            <a:xfrm>
              <a:off x="10195560" y="137160"/>
              <a:ext cx="713232" cy="71323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9805EB42-9471-5D4E-8BD5-7D921FA010D8}"/>
                </a:ext>
              </a:extLst>
            </p:cNvPr>
            <p:cNvSpPr/>
            <p:nvPr userDrawn="1"/>
          </p:nvSpPr>
          <p:spPr>
            <a:xfrm>
              <a:off x="10552175" y="137160"/>
              <a:ext cx="1639823" cy="7132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234E14D8-5AE5-7D4C-BE16-4B612BC59676}"/>
              </a:ext>
            </a:extLst>
          </p:cNvPr>
          <p:cNvGrpSpPr/>
          <p:nvPr userDrawn="1"/>
        </p:nvGrpSpPr>
        <p:grpSpPr>
          <a:xfrm>
            <a:off x="0" y="6336792"/>
            <a:ext cx="466344" cy="310896"/>
            <a:chOff x="0" y="6329598"/>
            <a:chExt cx="466344" cy="310896"/>
          </a:xfrm>
          <a:solidFill>
            <a:schemeClr val="accent1"/>
          </a:solidFill>
        </p:grpSpPr>
        <p:sp>
          <p:nvSpPr>
            <p:cNvPr id="11" name="Oval 10">
              <a:extLst>
                <a:ext uri="{FF2B5EF4-FFF2-40B4-BE49-F238E27FC236}">
                  <a16:creationId xmlns:a16="http://schemas.microsoft.com/office/drawing/2014/main" id="{FE1A334B-23FE-9C48-B812-0E3EE06FF907}"/>
                </a:ext>
              </a:extLst>
            </p:cNvPr>
            <p:cNvSpPr/>
            <p:nvPr userDrawn="1"/>
          </p:nvSpPr>
          <p:spPr>
            <a:xfrm>
              <a:off x="155448" y="6329598"/>
              <a:ext cx="310896" cy="31089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570D38BE-45A6-BD40-A9D8-584AFFA771DF}"/>
                </a:ext>
              </a:extLst>
            </p:cNvPr>
            <p:cNvSpPr/>
            <p:nvPr userDrawn="1"/>
          </p:nvSpPr>
          <p:spPr>
            <a:xfrm>
              <a:off x="0" y="6329598"/>
              <a:ext cx="310896" cy="31089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Slide Number Placeholder 5">
            <a:extLst>
              <a:ext uri="{FF2B5EF4-FFF2-40B4-BE49-F238E27FC236}">
                <a16:creationId xmlns:a16="http://schemas.microsoft.com/office/drawing/2014/main" id="{83545DF0-6CFA-2A47-8A1A-5972F2FE2F79}"/>
              </a:ext>
            </a:extLst>
          </p:cNvPr>
          <p:cNvSpPr>
            <a:spLocks noGrp="1"/>
          </p:cNvSpPr>
          <p:nvPr userDrawn="1">
            <p:ph type="sldNum" sz="quarter" idx="4"/>
          </p:nvPr>
        </p:nvSpPr>
        <p:spPr>
          <a:xfrm>
            <a:off x="0" y="6309360"/>
            <a:ext cx="457200" cy="365125"/>
          </a:xfrm>
          <a:prstGeom prst="rect">
            <a:avLst/>
          </a:prstGeom>
        </p:spPr>
        <p:txBody>
          <a:bodyPr vert="horz" lIns="91440" tIns="45720" rIns="91440" bIns="45720" rtlCol="0" anchor="ctr"/>
          <a:lstStyle>
            <a:lvl1pPr algn="ctr">
              <a:defRPr sz="1600" b="1" i="0" spc="-100" baseline="0">
                <a:solidFill>
                  <a:schemeClr val="bg1"/>
                </a:solidFill>
                <a:latin typeface="Century Schoolbook" panose="02040604050505020304" pitchFamily="18" charset="0"/>
              </a:defRPr>
            </a:lvl1pPr>
          </a:lstStyle>
          <a:p>
            <a:fld id="{622CCB82-594B-CE40-93A6-C43872A15E5A}" type="slidenum">
              <a:rPr lang="en-US" smtClean="0"/>
              <a:pPr/>
              <a:t>‹#›</a:t>
            </a:fld>
            <a:endParaRPr lang="en-US" dirty="0"/>
          </a:p>
        </p:txBody>
      </p:sp>
      <p:pic>
        <p:nvPicPr>
          <p:cNvPr id="8" name="Picture 7">
            <a:extLst>
              <a:ext uri="{FF2B5EF4-FFF2-40B4-BE49-F238E27FC236}">
                <a16:creationId xmlns:a16="http://schemas.microsoft.com/office/drawing/2014/main" id="{E8BB60BC-1988-EA4B-8849-DC245B980D45}"/>
              </a:ext>
            </a:extLst>
          </p:cNvPr>
          <p:cNvPicPr>
            <a:picLocks noChangeAspect="1"/>
          </p:cNvPicPr>
          <p:nvPr userDrawn="1"/>
        </p:nvPicPr>
        <p:blipFill>
          <a:blip r:embed="rId14"/>
          <a:stretch>
            <a:fillRect/>
          </a:stretch>
        </p:blipFill>
        <p:spPr>
          <a:xfrm>
            <a:off x="10283825" y="219456"/>
            <a:ext cx="1603374" cy="534458"/>
          </a:xfrm>
          <a:prstGeom prst="rect">
            <a:avLst/>
          </a:prstGeom>
        </p:spPr>
      </p:pic>
    </p:spTree>
    <p:extLst>
      <p:ext uri="{BB962C8B-B14F-4D97-AF65-F5344CB8AC3E}">
        <p14:creationId xmlns:p14="http://schemas.microsoft.com/office/powerpoint/2010/main" val="34140775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2800" b="1" i="0" kern="1200">
          <a:solidFill>
            <a:schemeClr val="bg1"/>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16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1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12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1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1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package" Target="../embeddings/Microsoft_Word_Document.docx"/><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svg"/><Relationship Id="rId7" Type="http://schemas.openxmlformats.org/officeDocument/2006/relationships/image" Target="../media/image14.svg"/><Relationship Id="rId2" Type="http://schemas.openxmlformats.org/officeDocument/2006/relationships/image" Target="../media/image9.png"/><Relationship Id="rId1" Type="http://schemas.openxmlformats.org/officeDocument/2006/relationships/slideLayout" Target="../slideLayouts/slideLayout7.xml"/><Relationship Id="rId6" Type="http://schemas.openxmlformats.org/officeDocument/2006/relationships/image" Target="../media/image13.png"/><Relationship Id="rId11" Type="http://schemas.openxmlformats.org/officeDocument/2006/relationships/image" Target="../media/image18.svg"/><Relationship Id="rId5" Type="http://schemas.openxmlformats.org/officeDocument/2006/relationships/image" Target="../media/image12.sv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svg"/></Relationships>
</file>

<file path=ppt/slides/_rels/slide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hyperlink" Target="https://www.hmpgloballearningnetwork.com/flag/flag/save_article/6168?destination=/site/wounds/article/wound-care-outcomes-and-associated-cost-among-patients-treated-us-outpatient-wound-centers-d%3F_wrapper_format%3Dhtml&amp;token=sm2ibPxVPcwSfr_umvEfqyCoaBVtIl-8ZI7adU9TYEY" TargetMode="External"/><Relationship Id="rId3" Type="http://schemas.openxmlformats.org/officeDocument/2006/relationships/image" Target="../media/image23.svg"/><Relationship Id="rId7" Type="http://schemas.openxmlformats.org/officeDocument/2006/relationships/image" Target="../media/image27.png"/><Relationship Id="rId12" Type="http://schemas.openxmlformats.org/officeDocument/2006/relationships/hyperlink" Target="https://doi.org/10.1080/13696998.2023.2232256." TargetMode="External"/><Relationship Id="rId2" Type="http://schemas.openxmlformats.org/officeDocument/2006/relationships/image" Target="../media/image22.png"/><Relationship Id="rId1" Type="http://schemas.openxmlformats.org/officeDocument/2006/relationships/slideLayout" Target="../slideLayouts/slideLayout7.xml"/><Relationship Id="rId6" Type="http://schemas.openxmlformats.org/officeDocument/2006/relationships/image" Target="../media/image26.png"/><Relationship Id="rId11" Type="http://schemas.microsoft.com/office/2007/relationships/hdphoto" Target="../media/hdphoto1.wdp"/><Relationship Id="rId5" Type="http://schemas.openxmlformats.org/officeDocument/2006/relationships/image" Target="../media/image25.pn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4D41E-8360-470C-9086-425E9C902377}"/>
              </a:ext>
            </a:extLst>
          </p:cNvPr>
          <p:cNvSpPr>
            <a:spLocks noGrp="1"/>
          </p:cNvSpPr>
          <p:nvPr>
            <p:ph type="ctrTitle"/>
          </p:nvPr>
        </p:nvSpPr>
        <p:spPr>
          <a:xfrm>
            <a:off x="1434548" y="991926"/>
            <a:ext cx="9144000" cy="2286000"/>
          </a:xfrm>
        </p:spPr>
        <p:txBody>
          <a:bodyPr>
            <a:normAutofit/>
          </a:bodyPr>
          <a:lstStyle/>
          <a:p>
            <a:r>
              <a:rPr lang="en-US" sz="4000" dirty="0">
                <a:latin typeface="Georgia" panose="02040502050405020303" pitchFamily="18" charset="0"/>
              </a:rPr>
              <a:t>Q3 2023 Earnings and Business Update Call   </a:t>
            </a:r>
            <a:endParaRPr lang="en-US" sz="3000" dirty="0">
              <a:latin typeface="Georgia" panose="02040502050405020303" pitchFamily="18" charset="0"/>
            </a:endParaRPr>
          </a:p>
        </p:txBody>
      </p:sp>
    </p:spTree>
    <p:extLst>
      <p:ext uri="{BB962C8B-B14F-4D97-AF65-F5344CB8AC3E}">
        <p14:creationId xmlns:p14="http://schemas.microsoft.com/office/powerpoint/2010/main" val="223140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BF872-016F-442C-A66E-61B28EFE599F}"/>
              </a:ext>
            </a:extLst>
          </p:cNvPr>
          <p:cNvSpPr>
            <a:spLocks noGrp="1"/>
          </p:cNvSpPr>
          <p:nvPr>
            <p:ph type="title"/>
          </p:nvPr>
        </p:nvSpPr>
        <p:spPr>
          <a:xfrm>
            <a:off x="457200" y="173152"/>
            <a:ext cx="9372600" cy="805070"/>
          </a:xfrm>
        </p:spPr>
        <p:txBody>
          <a:bodyPr>
            <a:normAutofit/>
          </a:bodyPr>
          <a:lstStyle/>
          <a:p>
            <a:r>
              <a:rPr lang="en-US" dirty="0"/>
              <a:t>Q3 2023 Financial Highlights</a:t>
            </a:r>
          </a:p>
        </p:txBody>
      </p:sp>
      <p:sp>
        <p:nvSpPr>
          <p:cNvPr id="4" name="Slide Number Placeholder 3">
            <a:extLst>
              <a:ext uri="{FF2B5EF4-FFF2-40B4-BE49-F238E27FC236}">
                <a16:creationId xmlns:a16="http://schemas.microsoft.com/office/drawing/2014/main" id="{2D9AF2D4-5BC1-4739-860C-1AB42EDC0ADD}"/>
              </a:ext>
            </a:extLst>
          </p:cNvPr>
          <p:cNvSpPr>
            <a:spLocks noGrp="1"/>
          </p:cNvSpPr>
          <p:nvPr>
            <p:ph type="sldNum" sz="quarter" idx="12"/>
          </p:nvPr>
        </p:nvSpPr>
        <p:spPr/>
        <p:txBody>
          <a:bodyPr/>
          <a:lstStyle/>
          <a:p>
            <a:fld id="{DCBE8448-93AB-4D8D-A238-44E61AAD9677}" type="slidenum">
              <a:rPr lang="en-US" smtClean="0"/>
              <a:t>10</a:t>
            </a:fld>
            <a:endParaRPr lang="en-US" dirty="0"/>
          </a:p>
        </p:txBody>
      </p:sp>
      <p:sp>
        <p:nvSpPr>
          <p:cNvPr id="11" name="TextBox 10">
            <a:extLst>
              <a:ext uri="{FF2B5EF4-FFF2-40B4-BE49-F238E27FC236}">
                <a16:creationId xmlns:a16="http://schemas.microsoft.com/office/drawing/2014/main" id="{D691C0CD-2FA4-4BE9-9C2F-84EB8A11BCE7}"/>
              </a:ext>
            </a:extLst>
          </p:cNvPr>
          <p:cNvSpPr txBox="1"/>
          <p:nvPr/>
        </p:nvSpPr>
        <p:spPr>
          <a:xfrm>
            <a:off x="236173" y="1376521"/>
            <a:ext cx="11860461" cy="4616648"/>
          </a:xfrm>
          <a:prstGeom prst="rect">
            <a:avLst/>
          </a:prstGeom>
          <a:noFill/>
        </p:spPr>
        <p:txBody>
          <a:bodyPr wrap="square" rtlCol="0">
            <a:spAutoFit/>
          </a:bodyPr>
          <a:lstStyle/>
          <a:p>
            <a:pPr marL="285750" indent="-285750">
              <a:buFont typeface="Arial" panose="020B0604020202020204" pitchFamily="34" charset="0"/>
              <a:buChar char="•"/>
            </a:pPr>
            <a:r>
              <a:rPr lang="en-US" sz="1400" b="1" dirty="0">
                <a:effectLst/>
                <a:latin typeface="+mj-lt"/>
                <a:ea typeface="Times New Roman" panose="02020603050405020304" pitchFamily="18" charset="0"/>
              </a:rPr>
              <a:t>Revenue</a:t>
            </a:r>
          </a:p>
          <a:p>
            <a:pPr marL="742950" lvl="1" indent="-285750">
              <a:buFont typeface="Arial" panose="020B0604020202020204" pitchFamily="34" charset="0"/>
              <a:buChar char="•"/>
            </a:pPr>
            <a:r>
              <a:rPr lang="en-US" sz="1400" dirty="0">
                <a:latin typeface="+mj-lt"/>
                <a:ea typeface="Calibri" panose="020F0502020204030204" pitchFamily="34" charset="0"/>
              </a:rPr>
              <a:t>For the three months ended September 30, 2023, we generated net revenue of $16.0 million compared to net revenue of $13.0 million for the three months ended September 30, 2022, a 23% increase from the prior year period.  </a:t>
            </a:r>
          </a:p>
          <a:p>
            <a:pPr marL="742950" lvl="1" indent="-285750">
              <a:buFont typeface="Arial" panose="020B0604020202020204" pitchFamily="34" charset="0"/>
              <a:buChar char="•"/>
            </a:pPr>
            <a:r>
              <a:rPr lang="en-US" sz="1400" dirty="0">
                <a:latin typeface="+mj-lt"/>
                <a:ea typeface="Calibri" panose="020F0502020204030204" pitchFamily="34" charset="0"/>
              </a:rPr>
              <a:t>For the nine months ended September 30, 2023, we generated net revenue of $47.3 million compared to net revenue of $30.5 million for the nine months ended September 30, 2022, a 55% increase from the prior year period. </a:t>
            </a:r>
          </a:p>
          <a:p>
            <a:pPr marL="742950" lvl="1" indent="-285750">
              <a:buFont typeface="Arial" panose="020B0604020202020204" pitchFamily="34" charset="0"/>
              <a:buChar char="•"/>
            </a:pPr>
            <a:r>
              <a:rPr lang="en-US" sz="1400" dirty="0">
                <a:latin typeface="+mj-lt"/>
                <a:ea typeface="Calibri" panose="020F0502020204030204" pitchFamily="34" charset="0"/>
              </a:rPr>
              <a:t>The higher net revenue for the three and nine months ended September 30, 2023 was primarily due to increased sales of soft tissue repair products and to a lesser extent, bone fusion products, as a result of our increased market penetration and geographic expansion, additional revenues as a result of the </a:t>
            </a:r>
            <a:r>
              <a:rPr lang="en-US" sz="1400" dirty="0" err="1">
                <a:latin typeface="+mj-lt"/>
                <a:ea typeface="Calibri" panose="020F0502020204030204" pitchFamily="34" charset="0"/>
              </a:rPr>
              <a:t>Scendia</a:t>
            </a:r>
            <a:r>
              <a:rPr lang="en-US" sz="1400" dirty="0">
                <a:latin typeface="+mj-lt"/>
                <a:ea typeface="Calibri" panose="020F0502020204030204" pitchFamily="34" charset="0"/>
              </a:rPr>
              <a:t> acquisition and our continuing strategy to expand our independent distribution network in both new and existing U.S. markets.</a:t>
            </a:r>
            <a:endParaRPr lang="en-US" sz="1400" dirty="0">
              <a:solidFill>
                <a:srgbClr val="FF0000"/>
              </a:solidFill>
              <a:latin typeface="+mj-lt"/>
              <a:ea typeface="Calibri" panose="020F0502020204030204" pitchFamily="34" charset="0"/>
            </a:endParaRPr>
          </a:p>
          <a:p>
            <a:pPr marL="285750" indent="-285750">
              <a:buFont typeface="Arial" panose="020B0604020202020204" pitchFamily="34" charset="0"/>
              <a:buChar char="•"/>
            </a:pPr>
            <a:r>
              <a:rPr lang="en-US" sz="1400" b="1" dirty="0">
                <a:effectLst/>
                <a:latin typeface="+mj-lt"/>
                <a:ea typeface="Times New Roman" panose="02020603050405020304" pitchFamily="18" charset="0"/>
              </a:rPr>
              <a:t>SG&amp;A</a:t>
            </a:r>
          </a:p>
          <a:p>
            <a:pPr marL="742950" lvl="1" indent="-285750">
              <a:buFont typeface="Arial" panose="020B0604020202020204" pitchFamily="34" charset="0"/>
              <a:buChar char="•"/>
            </a:pPr>
            <a:r>
              <a:rPr lang="en-US" sz="1400" dirty="0">
                <a:latin typeface="+mj-lt"/>
                <a:ea typeface="Times New Roman" panose="02020603050405020304" pitchFamily="18" charset="0"/>
              </a:rPr>
              <a:t>SG&amp;A expenses for the three months ended September 30, 2023, were $13.9 million compared to SG&amp;A expenses of $12.1 million for the three months ended September 30, 2022. </a:t>
            </a:r>
          </a:p>
          <a:p>
            <a:pPr marL="742950" lvl="1" indent="-285750">
              <a:buFont typeface="Arial" panose="020B0604020202020204" pitchFamily="34" charset="0"/>
              <a:buChar char="•"/>
            </a:pPr>
            <a:r>
              <a:rPr lang="en-US" sz="1400" dirty="0">
                <a:latin typeface="+mj-lt"/>
                <a:ea typeface="Times New Roman" panose="02020603050405020304" pitchFamily="18" charset="0"/>
              </a:rPr>
              <a:t>SG&amp;A expenses for the nine months ended September 30, 2023, were $40.7 million compared to SG&amp;A expenses of $31.9 million for the nine months ended September 30, 2022. </a:t>
            </a:r>
          </a:p>
          <a:p>
            <a:pPr marL="742950" lvl="1" indent="-285750">
              <a:buFont typeface="Arial" panose="020B0604020202020204" pitchFamily="34" charset="0"/>
              <a:buChar char="•"/>
            </a:pPr>
            <a:r>
              <a:rPr lang="en-US" sz="1400" dirty="0">
                <a:latin typeface="+mj-lt"/>
                <a:ea typeface="Times New Roman" panose="02020603050405020304" pitchFamily="18" charset="0"/>
              </a:rPr>
              <a:t>The higher SG&amp;A expenses for the three and nine months ended September 30, 2023 were primarily due to higher direct sales and marketing expenses, which accounted for approximately $1.0 million and $6.8 million, respectively, or 56% and 77%, respectively, of the increases compared to the prior year periods. </a:t>
            </a:r>
          </a:p>
          <a:p>
            <a:pPr marL="1200150" lvl="2" indent="-285750">
              <a:buFont typeface="Arial" panose="020B0604020202020204" pitchFamily="34" charset="0"/>
              <a:buChar char="•"/>
            </a:pPr>
            <a:r>
              <a:rPr lang="en-US" sz="1400" dirty="0">
                <a:latin typeface="+mj-lt"/>
                <a:ea typeface="Times New Roman" panose="02020603050405020304" pitchFamily="18" charset="0"/>
              </a:rPr>
              <a:t>The higher direct sales and marketing expenses for the three and nine months ended September 30, 2023 were primarily attributable to an increase in sales commissions of $0.7 million and $5.9 million, respectively, as a result of higher product sales. The nine months ended September 30, 2023 also included $0.8 million of increased costs as a result of sales force expansion and operational support.</a:t>
            </a:r>
          </a:p>
          <a:p>
            <a:pPr marL="742950" lvl="1" indent="-285750">
              <a:buFont typeface="Arial" panose="020B0604020202020204" pitchFamily="34" charset="0"/>
              <a:buChar char="•"/>
            </a:pPr>
            <a:endParaRPr lang="en-US" sz="1400" dirty="0">
              <a:latin typeface="+mj-lt"/>
              <a:ea typeface="Times New Roman" panose="02020603050405020304" pitchFamily="18" charset="0"/>
            </a:endParaRPr>
          </a:p>
        </p:txBody>
      </p:sp>
      <p:sp>
        <p:nvSpPr>
          <p:cNvPr id="12" name="Rectangle 11">
            <a:extLst>
              <a:ext uri="{FF2B5EF4-FFF2-40B4-BE49-F238E27FC236}">
                <a16:creationId xmlns:a16="http://schemas.microsoft.com/office/drawing/2014/main" id="{B4D04372-B570-491D-A4BC-FF89C5D64825}"/>
              </a:ext>
            </a:extLst>
          </p:cNvPr>
          <p:cNvSpPr/>
          <p:nvPr/>
        </p:nvSpPr>
        <p:spPr>
          <a:xfrm>
            <a:off x="281052" y="978222"/>
            <a:ext cx="3455646" cy="4712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u="sng" dirty="0">
                <a:solidFill>
                  <a:schemeClr val="tx1"/>
                </a:solidFill>
                <a:latin typeface="+mj-lt"/>
                <a:cs typeface="Times New Roman" panose="02020603050405020304" pitchFamily="18" charset="0"/>
              </a:rPr>
              <a:t>Overview (Unaudited)</a:t>
            </a:r>
          </a:p>
        </p:txBody>
      </p:sp>
    </p:spTree>
    <p:extLst>
      <p:ext uri="{BB962C8B-B14F-4D97-AF65-F5344CB8AC3E}">
        <p14:creationId xmlns:p14="http://schemas.microsoft.com/office/powerpoint/2010/main" val="4026943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BF872-016F-442C-A66E-61B28EFE599F}"/>
              </a:ext>
            </a:extLst>
          </p:cNvPr>
          <p:cNvSpPr>
            <a:spLocks noGrp="1"/>
          </p:cNvSpPr>
          <p:nvPr>
            <p:ph type="title"/>
          </p:nvPr>
        </p:nvSpPr>
        <p:spPr>
          <a:xfrm>
            <a:off x="457200" y="156791"/>
            <a:ext cx="9372600" cy="805070"/>
          </a:xfrm>
        </p:spPr>
        <p:txBody>
          <a:bodyPr>
            <a:normAutofit/>
          </a:bodyPr>
          <a:lstStyle/>
          <a:p>
            <a:r>
              <a:rPr lang="en-US" dirty="0"/>
              <a:t>Q3 2023 Financial Highlights (Continued)</a:t>
            </a:r>
          </a:p>
        </p:txBody>
      </p:sp>
      <p:sp>
        <p:nvSpPr>
          <p:cNvPr id="4" name="Slide Number Placeholder 3">
            <a:extLst>
              <a:ext uri="{FF2B5EF4-FFF2-40B4-BE49-F238E27FC236}">
                <a16:creationId xmlns:a16="http://schemas.microsoft.com/office/drawing/2014/main" id="{2D9AF2D4-5BC1-4739-860C-1AB42EDC0ADD}"/>
              </a:ext>
            </a:extLst>
          </p:cNvPr>
          <p:cNvSpPr>
            <a:spLocks noGrp="1"/>
          </p:cNvSpPr>
          <p:nvPr>
            <p:ph type="sldNum" sz="quarter" idx="12"/>
          </p:nvPr>
        </p:nvSpPr>
        <p:spPr/>
        <p:txBody>
          <a:bodyPr/>
          <a:lstStyle/>
          <a:p>
            <a:fld id="{DCBE8448-93AB-4D8D-A238-44E61AAD9677}" type="slidenum">
              <a:rPr lang="en-US" smtClean="0"/>
              <a:t>11</a:t>
            </a:fld>
            <a:endParaRPr lang="en-US" dirty="0"/>
          </a:p>
        </p:txBody>
      </p:sp>
      <p:sp>
        <p:nvSpPr>
          <p:cNvPr id="11" name="TextBox 10">
            <a:extLst>
              <a:ext uri="{FF2B5EF4-FFF2-40B4-BE49-F238E27FC236}">
                <a16:creationId xmlns:a16="http://schemas.microsoft.com/office/drawing/2014/main" id="{D691C0CD-2FA4-4BE9-9C2F-84EB8A11BCE7}"/>
              </a:ext>
            </a:extLst>
          </p:cNvPr>
          <p:cNvSpPr txBox="1"/>
          <p:nvPr/>
        </p:nvSpPr>
        <p:spPr>
          <a:xfrm>
            <a:off x="236173" y="1301758"/>
            <a:ext cx="11860461" cy="4832092"/>
          </a:xfrm>
          <a:prstGeom prst="rect">
            <a:avLst/>
          </a:prstGeom>
          <a:noFill/>
        </p:spPr>
        <p:txBody>
          <a:bodyPr wrap="square" rtlCol="0">
            <a:spAutoFit/>
          </a:bodyPr>
          <a:lstStyle/>
          <a:p>
            <a:pPr marL="285750" indent="-285750">
              <a:buFont typeface="Arial" panose="020B0604020202020204" pitchFamily="34" charset="0"/>
              <a:buChar char="•"/>
            </a:pPr>
            <a:r>
              <a:rPr lang="en-US" sz="1400" b="1" dirty="0">
                <a:latin typeface="+mj-lt"/>
                <a:ea typeface="Times New Roman" panose="02020603050405020304" pitchFamily="18" charset="0"/>
              </a:rPr>
              <a:t>R&amp;D Expenses</a:t>
            </a:r>
          </a:p>
          <a:p>
            <a:pPr marL="742950" lvl="1" indent="-285750">
              <a:buFont typeface="Arial" panose="020B0604020202020204" pitchFamily="34" charset="0"/>
              <a:buChar char="•"/>
            </a:pPr>
            <a:r>
              <a:rPr lang="en-US" sz="1400" dirty="0">
                <a:effectLst/>
                <a:latin typeface="+mj-lt"/>
                <a:ea typeface="Times New Roman" panose="02020603050405020304" pitchFamily="18" charset="0"/>
              </a:rPr>
              <a:t>R&amp;D expenses for the three months ended September 30, 2023, were $1.0 million compared to $1.1 million for the three months ended September 30, 2022. </a:t>
            </a:r>
          </a:p>
          <a:p>
            <a:pPr marL="742950" lvl="1" indent="-285750">
              <a:buFont typeface="Arial" panose="020B0604020202020204" pitchFamily="34" charset="0"/>
              <a:buChar char="•"/>
            </a:pPr>
            <a:r>
              <a:rPr lang="en-US" sz="1400" dirty="0">
                <a:effectLst/>
                <a:latin typeface="+mj-lt"/>
                <a:ea typeface="Times New Roman" panose="02020603050405020304" pitchFamily="18" charset="0"/>
              </a:rPr>
              <a:t>R&amp;D expenses for the nine months ended September 30, 2023, were $3.5 million compared to $2.3 million for the nine months ended September 30, 2022. </a:t>
            </a:r>
          </a:p>
          <a:p>
            <a:pPr marL="742950" lvl="1" indent="-285750">
              <a:buFont typeface="Arial" panose="020B0604020202020204" pitchFamily="34" charset="0"/>
              <a:buChar char="•"/>
            </a:pPr>
            <a:r>
              <a:rPr lang="en-US" sz="1400" dirty="0">
                <a:effectLst/>
                <a:latin typeface="+mj-lt"/>
                <a:ea typeface="Times New Roman" panose="02020603050405020304" pitchFamily="18" charset="0"/>
              </a:rPr>
              <a:t>The higher R&amp;D expenses for the nine months ended September 30, 2023 were primarily due to costs related to the Precision Healing diagnostic imager and LFA. These expenses also included costs associated with ongoing development projects for our currently licensed products.</a:t>
            </a:r>
          </a:p>
          <a:p>
            <a:pPr marL="285750" indent="-285750">
              <a:buFont typeface="Arial" panose="020B0604020202020204" pitchFamily="34" charset="0"/>
              <a:buChar char="•"/>
            </a:pPr>
            <a:r>
              <a:rPr lang="en-US" sz="1400" b="1" dirty="0">
                <a:latin typeface="+mj-lt"/>
                <a:ea typeface="Times New Roman" panose="02020603050405020304" pitchFamily="18" charset="0"/>
              </a:rPr>
              <a:t>Loss Before Income Taxes</a:t>
            </a:r>
          </a:p>
          <a:p>
            <a:pPr marL="742950" lvl="1" indent="-285750">
              <a:buFont typeface="Arial" panose="020B0604020202020204" pitchFamily="34" charset="0"/>
              <a:buChar char="•"/>
            </a:pPr>
            <a:r>
              <a:rPr lang="en-US" sz="1400" dirty="0">
                <a:latin typeface="+mj-lt"/>
                <a:ea typeface="Times New Roman" panose="02020603050405020304" pitchFamily="18" charset="0"/>
              </a:rPr>
              <a:t>We had a loss before income taxes of $1.1 million for the three months ended September 30, 2023, compared to a loss before income taxes of $3.2 million for the three months ended September 30, 2022. </a:t>
            </a:r>
          </a:p>
          <a:p>
            <a:pPr marL="742950" lvl="1" indent="-285750">
              <a:buFont typeface="Arial" panose="020B0604020202020204" pitchFamily="34" charset="0"/>
              <a:buChar char="•"/>
            </a:pPr>
            <a:r>
              <a:rPr lang="en-US" sz="1400" dirty="0">
                <a:latin typeface="+mj-lt"/>
                <a:ea typeface="Times New Roman" panose="02020603050405020304" pitchFamily="18" charset="0"/>
              </a:rPr>
              <a:t>For the nine months ended September 30, 2023, we had a loss before income taxes of $4.2 million, compared to a loss before income taxes of $9.8 million for the nine months ended September 30, 2022. </a:t>
            </a:r>
          </a:p>
          <a:p>
            <a:pPr marL="742950" lvl="1" indent="-285750">
              <a:buFont typeface="Arial" panose="020B0604020202020204" pitchFamily="34" charset="0"/>
              <a:buChar char="•"/>
            </a:pPr>
            <a:r>
              <a:rPr lang="en-US" sz="1400" dirty="0">
                <a:latin typeface="+mj-lt"/>
                <a:ea typeface="Times New Roman" panose="02020603050405020304" pitchFamily="18" charset="0"/>
              </a:rPr>
              <a:t>The lower loss before income taxes for the three and nine months ended September 30, 2023 was due to operating expenses increasing at a slower rate than net sales in addition to the benefit recorded as a result of the change in fair value of earnout liabilities.</a:t>
            </a:r>
          </a:p>
          <a:p>
            <a:pPr marL="285750" indent="-285750">
              <a:buFont typeface="Arial" panose="020B0604020202020204" pitchFamily="34" charset="0"/>
              <a:buChar char="•"/>
            </a:pPr>
            <a:r>
              <a:rPr lang="en-US" sz="1400" b="1" dirty="0">
                <a:latin typeface="+mj-lt"/>
                <a:ea typeface="Times New Roman" panose="02020603050405020304" pitchFamily="18" charset="0"/>
              </a:rPr>
              <a:t>Net Loss</a:t>
            </a:r>
            <a:r>
              <a:rPr lang="en-US" sz="1400" b="1" dirty="0">
                <a:solidFill>
                  <a:srgbClr val="FF0000"/>
                </a:solidFill>
                <a:latin typeface="+mj-lt"/>
                <a:ea typeface="Times New Roman" panose="02020603050405020304" pitchFamily="18" charset="0"/>
              </a:rPr>
              <a:t> </a:t>
            </a:r>
          </a:p>
          <a:p>
            <a:pPr marL="742950" lvl="1" indent="-285750">
              <a:buFont typeface="Arial" panose="020B0604020202020204" pitchFamily="34" charset="0"/>
              <a:buChar char="•"/>
            </a:pPr>
            <a:r>
              <a:rPr lang="en-US" sz="1400" dirty="0">
                <a:latin typeface="+mj-lt"/>
                <a:ea typeface="Times New Roman" panose="02020603050405020304" pitchFamily="18" charset="0"/>
              </a:rPr>
              <a:t>For the three months ended September 30, 2023, we had a net loss of $1.1 million, compared to a net loss of $1.5 million for the three months ended September 30, 2022. </a:t>
            </a:r>
          </a:p>
          <a:p>
            <a:pPr marL="742950" lvl="1" indent="-285750">
              <a:buFont typeface="Arial" panose="020B0604020202020204" pitchFamily="34" charset="0"/>
              <a:buChar char="•"/>
            </a:pPr>
            <a:r>
              <a:rPr lang="en-US" sz="1400" dirty="0">
                <a:latin typeface="+mj-lt"/>
                <a:ea typeface="Times New Roman" panose="02020603050405020304" pitchFamily="18" charset="0"/>
              </a:rPr>
              <a:t>For the nine months ended September 30, 2023, we had a net loss of $4.2 million, compared to a net loss of $3.9 million for the nine months ended September 30, 2022. </a:t>
            </a:r>
          </a:p>
          <a:p>
            <a:pPr marL="285750" indent="-285750">
              <a:buFont typeface="Arial" panose="020B0604020202020204" pitchFamily="34" charset="0"/>
              <a:buChar char="•"/>
            </a:pPr>
            <a:r>
              <a:rPr lang="en-US" sz="1400" b="1" dirty="0">
                <a:effectLst/>
                <a:latin typeface="+mj-lt"/>
                <a:ea typeface="Times New Roman" panose="02020603050405020304" pitchFamily="18" charset="0"/>
              </a:rPr>
              <a:t>Cash Balances at End of </a:t>
            </a:r>
            <a:r>
              <a:rPr lang="en-US" sz="1400" b="1" dirty="0">
                <a:latin typeface="+mj-lt"/>
                <a:ea typeface="Times New Roman" panose="02020603050405020304" pitchFamily="18" charset="0"/>
              </a:rPr>
              <a:t>Q</a:t>
            </a:r>
            <a:r>
              <a:rPr lang="en-US" sz="1400" b="1" dirty="0">
                <a:effectLst/>
                <a:latin typeface="+mj-lt"/>
                <a:ea typeface="Times New Roman" panose="02020603050405020304" pitchFamily="18" charset="0"/>
              </a:rPr>
              <a:t>uarter (in millions)</a:t>
            </a:r>
          </a:p>
          <a:p>
            <a:pPr marL="742950" lvl="1" indent="-285750">
              <a:buFont typeface="Arial" panose="020B0604020202020204" pitchFamily="34" charset="0"/>
              <a:buChar char="•"/>
            </a:pPr>
            <a:r>
              <a:rPr lang="en-US" sz="1400" dirty="0">
                <a:latin typeface="+mj-lt"/>
                <a:ea typeface="Times New Roman" panose="02020603050405020304" pitchFamily="18" charset="0"/>
              </a:rPr>
              <a:t>$10.3 (Q3-22), $9.0 (Q4-22), $7.3 (Q1-23), $6.1 (Q2-23), $6.2 (Q3-23)</a:t>
            </a:r>
          </a:p>
        </p:txBody>
      </p:sp>
      <p:sp>
        <p:nvSpPr>
          <p:cNvPr id="12" name="Rectangle 11">
            <a:extLst>
              <a:ext uri="{FF2B5EF4-FFF2-40B4-BE49-F238E27FC236}">
                <a16:creationId xmlns:a16="http://schemas.microsoft.com/office/drawing/2014/main" id="{B4D04372-B570-491D-A4BC-FF89C5D64825}"/>
              </a:ext>
            </a:extLst>
          </p:cNvPr>
          <p:cNvSpPr/>
          <p:nvPr/>
        </p:nvSpPr>
        <p:spPr>
          <a:xfrm>
            <a:off x="281052" y="903459"/>
            <a:ext cx="3455646" cy="4712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u="sng" dirty="0">
                <a:solidFill>
                  <a:schemeClr val="tx1"/>
                </a:solidFill>
                <a:latin typeface="+mj-lt"/>
                <a:cs typeface="Times New Roman" panose="02020603050405020304" pitchFamily="18" charset="0"/>
              </a:rPr>
              <a:t>Overview (Continued)</a:t>
            </a:r>
          </a:p>
        </p:txBody>
      </p:sp>
    </p:spTree>
    <p:extLst>
      <p:ext uri="{BB962C8B-B14F-4D97-AF65-F5344CB8AC3E}">
        <p14:creationId xmlns:p14="http://schemas.microsoft.com/office/powerpoint/2010/main" val="4110906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EBB21C4-AE37-4E92-A1F8-355A85B7CBEA}"/>
              </a:ext>
            </a:extLst>
          </p:cNvPr>
          <p:cNvSpPr>
            <a:spLocks noGrp="1"/>
          </p:cNvSpPr>
          <p:nvPr>
            <p:ph type="ctrTitle"/>
          </p:nvPr>
        </p:nvSpPr>
        <p:spPr/>
        <p:txBody>
          <a:bodyPr>
            <a:normAutofit/>
          </a:bodyPr>
          <a:lstStyle/>
          <a:p>
            <a:r>
              <a:rPr lang="en-US" sz="4000" dirty="0">
                <a:latin typeface="Georgia" panose="02040502050405020303" pitchFamily="18" charset="0"/>
              </a:rPr>
              <a:t>Questions</a:t>
            </a:r>
          </a:p>
        </p:txBody>
      </p:sp>
      <p:sp>
        <p:nvSpPr>
          <p:cNvPr id="4" name="Slide Number Placeholder 3">
            <a:extLst>
              <a:ext uri="{FF2B5EF4-FFF2-40B4-BE49-F238E27FC236}">
                <a16:creationId xmlns:a16="http://schemas.microsoft.com/office/drawing/2014/main" id="{F53FC977-01BD-4D8B-A0EC-8E39FA1C9479}"/>
              </a:ext>
            </a:extLst>
          </p:cNvPr>
          <p:cNvSpPr>
            <a:spLocks noGrp="1"/>
          </p:cNvSpPr>
          <p:nvPr>
            <p:ph type="sldNum" sz="quarter" idx="4294967295"/>
          </p:nvPr>
        </p:nvSpPr>
        <p:spPr>
          <a:xfrm>
            <a:off x="0" y="6308725"/>
            <a:ext cx="457200" cy="365125"/>
          </a:xfrm>
        </p:spPr>
        <p:txBody>
          <a:bodyPr/>
          <a:lstStyle/>
          <a:p>
            <a:fld id="{D57F1E4F-1CFF-5643-939E-02111984F565}" type="slidenum">
              <a:rPr lang="en-US" smtClean="0"/>
              <a:t>12</a:t>
            </a:fld>
            <a:endParaRPr lang="en-US" dirty="0"/>
          </a:p>
        </p:txBody>
      </p:sp>
    </p:spTree>
    <p:extLst>
      <p:ext uri="{BB962C8B-B14F-4D97-AF65-F5344CB8AC3E}">
        <p14:creationId xmlns:p14="http://schemas.microsoft.com/office/powerpoint/2010/main" val="2254161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AD119-4622-39BB-ECB9-62F9904BD630}"/>
              </a:ext>
            </a:extLst>
          </p:cNvPr>
          <p:cNvSpPr>
            <a:spLocks noGrp="1"/>
          </p:cNvSpPr>
          <p:nvPr>
            <p:ph type="ctrTitle"/>
          </p:nvPr>
        </p:nvSpPr>
        <p:spPr/>
        <p:txBody>
          <a:bodyPr>
            <a:normAutofit/>
          </a:bodyPr>
          <a:lstStyle/>
          <a:p>
            <a:r>
              <a:rPr lang="en-US" sz="4000" dirty="0"/>
              <a:t>Appendix</a:t>
            </a:r>
          </a:p>
        </p:txBody>
      </p:sp>
    </p:spTree>
    <p:extLst>
      <p:ext uri="{BB962C8B-B14F-4D97-AF65-F5344CB8AC3E}">
        <p14:creationId xmlns:p14="http://schemas.microsoft.com/office/powerpoint/2010/main" val="1393228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A1D098A-D340-4B41-A484-30B24965C90E}"/>
              </a:ext>
            </a:extLst>
          </p:cNvPr>
          <p:cNvSpPr>
            <a:spLocks noGrp="1"/>
          </p:cNvSpPr>
          <p:nvPr>
            <p:ph idx="1"/>
          </p:nvPr>
        </p:nvSpPr>
        <p:spPr>
          <a:xfrm>
            <a:off x="597569" y="1122145"/>
            <a:ext cx="11201400" cy="5394960"/>
          </a:xfrm>
        </p:spPr>
        <p:txBody>
          <a:bodyPr>
            <a:normAutofit/>
          </a:bodyPr>
          <a:lstStyle/>
          <a:p>
            <a:pPr marL="0" marR="0" indent="0" algn="just">
              <a:lnSpc>
                <a:spcPct val="107000"/>
              </a:lnSpc>
              <a:spcBef>
                <a:spcPts val="0"/>
              </a:spcBef>
              <a:spcAft>
                <a:spcPts val="0"/>
              </a:spcAft>
              <a:buNone/>
            </a:pPr>
            <a:r>
              <a:rPr lang="en-US" sz="1200" b="1"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Use of Non-GAAP Financial Measure</a:t>
            </a:r>
          </a:p>
          <a:p>
            <a:pPr marL="0" marR="0" indent="0" algn="just">
              <a:lnSpc>
                <a:spcPct val="107000"/>
              </a:lnSpc>
              <a:spcBef>
                <a:spcPts val="0"/>
              </a:spcBef>
              <a:spcAft>
                <a:spcPts val="0"/>
              </a:spcAft>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2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To supplement the Company’s financial information presented in accordance with generally accepted accounting principles in the United States (“GAAP”), we present certain non-GAAP financial measures in this press release and on the related teleconference call, including Adjusted EBITDA. The Company’s management uses these non-GAAP financial measures, both internally and externally, to assess and communicate the financial performance of the Company.  The Company defines Adjusted EBITDA as net loss excluding interest for term loan, debt </a:t>
            </a:r>
            <a:r>
              <a:rPr lang="en-US" sz="120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issuance cost </a:t>
            </a:r>
            <a:r>
              <a:rPr lang="en-US" sz="12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amortization, accretion of finance liabilities, provision/benefit for income taxes, depreciation and amortization, non-cash share-based compensation expense, change in fair value of earnout liabilities, and gains/losses from the disposal of property and equipment. The Company’s believes Adjusted EBITDA is useful to investors because it facilitates comparisons of its core business operations across periods on a consistent basis. Accordingly, the Company adjusts for items such as change in fair value of earnout liabilities when calculating Adjusted EBITDA because the Company believes that it is not related to the Company’s core business operations.</a:t>
            </a:r>
          </a:p>
          <a:p>
            <a:pPr marL="0" marR="0" indent="0" algn="just">
              <a:lnSpc>
                <a:spcPct val="107000"/>
              </a:lnSpc>
              <a:spcBef>
                <a:spcPts val="0"/>
              </a:spcBef>
              <a:spcAft>
                <a:spcPts val="0"/>
              </a:spcAft>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200" dirty="0">
                <a:solidFill>
                  <a:srgbClr val="000000"/>
                </a:solidFill>
                <a:effectLst/>
                <a:latin typeface="Helvetica" panose="020B0604020202020204" pitchFamily="34" charset="0"/>
                <a:ea typeface="Calibri" panose="020F0502020204030204" pitchFamily="34" charset="0"/>
                <a:cs typeface="Times New Roman" panose="02020603050405020304" pitchFamily="18" charset="0"/>
              </a:rPr>
              <a:t>The Company’s non-GAAP financial measures are not in accordance with, nor an alternative for, measures conforming to GAAP and may be different from non-GAAP financial measures used by other companies. In addition, these non-GAAP financial measures are not based on any comprehensive set of accounting rules or principles. The Company continues to provide all information required by GAAP, but it believes that evaluating its ongoing operating results may not be as useful if an investor or other user is limited to reviewing only GAAP financial measures. The Company does not, nor does it suggest that investors should, consider these non-GAAP financial measures in isolation from, or as a substitute for, financial information prepared in accordance with GAAP. Material limitations associated with the use of such measures include that they do not reflect all costs included in operating expenses and may not be comparable with similarly named financial measures of other companies. Furthermore, these non-GAAP financial measures are based on subjective determinations of management regarding the nature and classification of events and circumstances. The Company presents these non-GAAP financial measures to provide investors with information to evaluate the Company’s operating results in a manner similar to how management evaluates business performance. To compensate for any limitations in such non-GAAP financial measures, management believes that it is useful in understanding and analyzing the results of the business to review both GAAP information and the related non-GAAP financial measures. Whenever the Company uses a non-GAAP financial measure, it provides a reconciliation of the non-GAAP financial measure to the most directly comparable GAAP financial measure. Investors are encouraged to review and consider these reconciliations.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200" dirty="0"/>
          </a:p>
        </p:txBody>
      </p:sp>
      <p:sp>
        <p:nvSpPr>
          <p:cNvPr id="3" name="Title 2">
            <a:extLst>
              <a:ext uri="{FF2B5EF4-FFF2-40B4-BE49-F238E27FC236}">
                <a16:creationId xmlns:a16="http://schemas.microsoft.com/office/drawing/2014/main" id="{94661FC8-3037-5162-9415-C1299C8FCA37}"/>
              </a:ext>
            </a:extLst>
          </p:cNvPr>
          <p:cNvSpPr>
            <a:spLocks noGrp="1"/>
          </p:cNvSpPr>
          <p:nvPr>
            <p:ph type="title"/>
          </p:nvPr>
        </p:nvSpPr>
        <p:spPr>
          <a:xfrm>
            <a:off x="685800" y="149087"/>
            <a:ext cx="9372600" cy="805070"/>
          </a:xfrm>
        </p:spPr>
        <p:txBody>
          <a:bodyPr/>
          <a:lstStyle/>
          <a:p>
            <a:r>
              <a:rPr lang="en-US" dirty="0"/>
              <a:t>Non-GAAP Financial Measure</a:t>
            </a:r>
          </a:p>
        </p:txBody>
      </p:sp>
    </p:spTree>
    <p:extLst>
      <p:ext uri="{BB962C8B-B14F-4D97-AF65-F5344CB8AC3E}">
        <p14:creationId xmlns:p14="http://schemas.microsoft.com/office/powerpoint/2010/main" val="3158013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0AC9DF8-5F0E-FCF4-B0C4-96392C7E9B90}"/>
              </a:ext>
            </a:extLst>
          </p:cNvPr>
          <p:cNvSpPr>
            <a:spLocks noGrp="1"/>
          </p:cNvSpPr>
          <p:nvPr>
            <p:ph type="sldNum" sz="quarter" idx="12"/>
          </p:nvPr>
        </p:nvSpPr>
        <p:spPr/>
        <p:txBody>
          <a:bodyPr/>
          <a:lstStyle/>
          <a:p>
            <a:fld id="{622CCB82-594B-CE40-93A6-C43872A15E5A}" type="slidenum">
              <a:rPr lang="en-US" smtClean="0"/>
              <a:t>15</a:t>
            </a:fld>
            <a:endParaRPr lang="en-US" dirty="0"/>
          </a:p>
        </p:txBody>
      </p:sp>
      <p:sp>
        <p:nvSpPr>
          <p:cNvPr id="4" name="Title 3">
            <a:extLst>
              <a:ext uri="{FF2B5EF4-FFF2-40B4-BE49-F238E27FC236}">
                <a16:creationId xmlns:a16="http://schemas.microsoft.com/office/drawing/2014/main" id="{3F650853-B885-B3CA-374A-6633205552EC}"/>
              </a:ext>
            </a:extLst>
          </p:cNvPr>
          <p:cNvSpPr>
            <a:spLocks noGrp="1"/>
          </p:cNvSpPr>
          <p:nvPr>
            <p:ph type="title"/>
          </p:nvPr>
        </p:nvSpPr>
        <p:spPr>
          <a:xfrm>
            <a:off x="457200" y="167473"/>
            <a:ext cx="9372600" cy="805070"/>
          </a:xfrm>
        </p:spPr>
        <p:txBody>
          <a:bodyPr>
            <a:normAutofit fontScale="90000"/>
          </a:bodyPr>
          <a:lstStyle/>
          <a:p>
            <a:r>
              <a:rPr lang="en-US" dirty="0"/>
              <a:t>Reconciliation of GAAP to Non-GAAP Financial Measures</a:t>
            </a:r>
          </a:p>
        </p:txBody>
      </p:sp>
      <p:graphicFrame>
        <p:nvGraphicFramePr>
          <p:cNvPr id="6" name="Object 5">
            <a:extLst>
              <a:ext uri="{FF2B5EF4-FFF2-40B4-BE49-F238E27FC236}">
                <a16:creationId xmlns:a16="http://schemas.microsoft.com/office/drawing/2014/main" id="{A158006B-4D85-9B01-0E6E-2759E2D0A527}"/>
              </a:ext>
            </a:extLst>
          </p:cNvPr>
          <p:cNvGraphicFramePr>
            <a:graphicFrameLocks noChangeAspect="1"/>
          </p:cNvGraphicFramePr>
          <p:nvPr>
            <p:extLst>
              <p:ext uri="{D42A27DB-BD31-4B8C-83A1-F6EECF244321}">
                <p14:modId xmlns:p14="http://schemas.microsoft.com/office/powerpoint/2010/main" val="1700389200"/>
              </p:ext>
            </p:extLst>
          </p:nvPr>
        </p:nvGraphicFramePr>
        <p:xfrm>
          <a:off x="2014607" y="1556164"/>
          <a:ext cx="8568356" cy="4099201"/>
        </p:xfrm>
        <a:graphic>
          <a:graphicData uri="http://schemas.openxmlformats.org/presentationml/2006/ole">
            <mc:AlternateContent xmlns:mc="http://schemas.openxmlformats.org/markup-compatibility/2006">
              <mc:Choice xmlns:v="urn:schemas-microsoft-com:vml" Requires="v">
                <p:oleObj name="Document" r:id="rId2" imgW="5956042" imgH="2849059" progId="Word.Document.12">
                  <p:embed/>
                </p:oleObj>
              </mc:Choice>
              <mc:Fallback>
                <p:oleObj name="Document" r:id="rId2" imgW="5956042" imgH="2849059" progId="Word.Document.12">
                  <p:embed/>
                  <p:pic>
                    <p:nvPicPr>
                      <p:cNvPr id="6" name="Object 5">
                        <a:extLst>
                          <a:ext uri="{FF2B5EF4-FFF2-40B4-BE49-F238E27FC236}">
                            <a16:creationId xmlns:a16="http://schemas.microsoft.com/office/drawing/2014/main" id="{A158006B-4D85-9B01-0E6E-2759E2D0A527}"/>
                          </a:ext>
                        </a:extLst>
                      </p:cNvPr>
                      <p:cNvPicPr/>
                      <p:nvPr/>
                    </p:nvPicPr>
                    <p:blipFill>
                      <a:blip r:embed="rId3"/>
                      <a:stretch>
                        <a:fillRect/>
                      </a:stretch>
                    </p:blipFill>
                    <p:spPr>
                      <a:xfrm>
                        <a:off x="2014607" y="1556164"/>
                        <a:ext cx="8568356" cy="4099201"/>
                      </a:xfrm>
                      <a:prstGeom prst="rect">
                        <a:avLst/>
                      </a:prstGeom>
                    </p:spPr>
                  </p:pic>
                </p:oleObj>
              </mc:Fallback>
            </mc:AlternateContent>
          </a:graphicData>
        </a:graphic>
      </p:graphicFrame>
    </p:spTree>
    <p:extLst>
      <p:ext uri="{BB962C8B-B14F-4D97-AF65-F5344CB8AC3E}">
        <p14:creationId xmlns:p14="http://schemas.microsoft.com/office/powerpoint/2010/main" val="1496814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ACF6D360-0DF8-4D38-BFEB-75B056426B1F}"/>
              </a:ext>
            </a:extLst>
          </p:cNvPr>
          <p:cNvSpPr>
            <a:spLocks noGrp="1"/>
          </p:cNvSpPr>
          <p:nvPr>
            <p:ph idx="1"/>
          </p:nvPr>
        </p:nvSpPr>
        <p:spPr/>
        <p:txBody>
          <a:bodyPr/>
          <a:lstStyle/>
          <a:p>
            <a:pPr marL="0" lvl="0" indent="0" fontAlgn="base">
              <a:lnSpc>
                <a:spcPct val="100000"/>
              </a:lnSpc>
              <a:spcBef>
                <a:spcPts val="0"/>
              </a:spcBef>
              <a:buClrTx/>
              <a:buNone/>
              <a:defRPr/>
            </a:pPr>
            <a:r>
              <a:rPr lang="en-US" sz="1000" dirty="0">
                <a:solidFill>
                  <a:srgbClr val="000000"/>
                </a:solidFill>
                <a:latin typeface="Arial" panose="020B0604020202020204"/>
                <a:cs typeface="+mn-cs"/>
              </a:rPr>
              <a:t>This presentation contains forward-looking statements that discuss expectations as to future trends, plans, events, results of operations or financial condition, or state other information relating to Sanara MedTech Inc. (</a:t>
            </a:r>
            <a:r>
              <a:rPr lang="en-US" sz="1000" dirty="0">
                <a:solidFill>
                  <a:schemeClr val="tx1"/>
                </a:solidFill>
                <a:latin typeface="Arial" panose="020B0604020202020204"/>
                <a:cs typeface="+mn-cs"/>
              </a:rPr>
              <a:t>the “Company,” “Sanara,” “we,” “our” or “us”). All statements other than statements of historical fact contained herein are forward-looking statements. These statements may be identified by terms such as “aims,” “anticipates,” “believes,” “contemplates,” “continue,” “could,” “estimates,” “expect,” “forecast,” “guidance,” “intend,” “may,” “plan,” “possible,” “potential,” “predicts,” “preliminary,” “projects,” “seeks</a:t>
            </a:r>
            <a:r>
              <a:rPr lang="en-US" sz="1000" dirty="0">
                <a:solidFill>
                  <a:srgbClr val="000000"/>
                </a:solidFill>
                <a:latin typeface="Arial" panose="020B0604020202020204"/>
                <a:cs typeface="+mn-cs"/>
              </a:rPr>
              <a:t>,” “should,” “targets,” “will,” or “would,” or the negatives of these terms, variations of these terms or other similar expressions.  These forward-looking statements include, among others, statements concerning the potential benefits created by the acquisition of certain assets related to the Company’s collagen products business, the anticipated impact of such acquisition on the Company’s business and future financial operating results, the Company’s ability to develop and commercialize the new collagen-based products currently under development, including the manufacturing, distribution, marketing, and sales of such products, the Company’s ability to maintain or replace the manufacturing and distribution process of the sellers in the acquisition, including with vendors, capital raising plans, the development and launch of new products, the timing of commercialization of our products, the regulatory process and expansion of the Company’s business in telehealth and wound care. These items involve risks, contingencies and uncertainties such as uncertainties associated with the development and process for obtaining regulatory approval for new products, the extent of product demand, market and customer acceptance, the effect of economic conditions, competition, pricing, the ability to consummate and integrate acquisitions, and other risks, contingencies and uncertainties detailed in the Company’s filings with the Securities and Exchange Commission (“SEC”), including the Company’s most recently filed Annual Report on Form 10-K and the Company’s Quarterly Reports on Form 10-Q as well as other documents the Company files with the SEC. Investors and security holders are urged to read these documents free of charge on the SEC’s website at http://www.sec.gov. Forward-looking statements contained in this presentation are made as of this date, and the Company undertakes no obligation to publicly update any forward-looking statement, whether as a result of new information, future events, or otherwise, except as required by applicable securities laws. </a:t>
            </a:r>
          </a:p>
          <a:p>
            <a:pPr marL="0" lvl="0" indent="0" fontAlgn="base">
              <a:lnSpc>
                <a:spcPct val="100000"/>
              </a:lnSpc>
              <a:spcBef>
                <a:spcPts val="0"/>
              </a:spcBef>
              <a:buClrTx/>
              <a:buNone/>
              <a:defRPr/>
            </a:pPr>
            <a:endParaRPr lang="en-US" sz="1000" dirty="0">
              <a:solidFill>
                <a:srgbClr val="000000"/>
              </a:solidFill>
              <a:latin typeface="Arial" panose="020B0604020202020204"/>
              <a:cs typeface="+mn-cs"/>
            </a:endParaRPr>
          </a:p>
          <a:p>
            <a:pPr marL="0" lvl="0" indent="0" fontAlgn="base">
              <a:lnSpc>
                <a:spcPct val="100000"/>
              </a:lnSpc>
              <a:spcBef>
                <a:spcPts val="0"/>
              </a:spcBef>
              <a:buClrTx/>
              <a:buNone/>
              <a:defRPr/>
            </a:pPr>
            <a:r>
              <a:rPr lang="en-US" sz="1000" dirty="0">
                <a:solidFill>
                  <a:srgbClr val="000000"/>
                </a:solidFill>
                <a:latin typeface="Arial" panose="020B0604020202020204"/>
                <a:cs typeface="+mn-cs"/>
              </a:rPr>
              <a:t>This presentation contains statistical and market data that we obtained from industry publications, reports generated by third parties, third-party studies and public filings. Although we believe that the publications, reports, studies and filings are reliable as of the date of this presentation, we have not independently verified such statistical or market data. </a:t>
            </a:r>
          </a:p>
          <a:p>
            <a:pPr marL="0" lvl="0" indent="0" fontAlgn="base">
              <a:lnSpc>
                <a:spcPct val="100000"/>
              </a:lnSpc>
              <a:spcBef>
                <a:spcPts val="0"/>
              </a:spcBef>
              <a:buClrTx/>
              <a:buNone/>
              <a:defRPr/>
            </a:pPr>
            <a:endParaRPr lang="en-US" sz="1000" dirty="0">
              <a:solidFill>
                <a:srgbClr val="000000"/>
              </a:solidFill>
              <a:latin typeface="Arial" panose="020B0604020202020204"/>
              <a:cs typeface="+mn-cs"/>
            </a:endParaRPr>
          </a:p>
          <a:p>
            <a:pPr marL="0" lvl="0" indent="0" fontAlgn="base">
              <a:lnSpc>
                <a:spcPct val="100000"/>
              </a:lnSpc>
              <a:spcBef>
                <a:spcPts val="0"/>
              </a:spcBef>
              <a:buClrTx/>
              <a:buNone/>
              <a:defRPr/>
            </a:pPr>
            <a:r>
              <a:rPr lang="en-US" sz="1000" dirty="0">
                <a:solidFill>
                  <a:srgbClr val="000000"/>
                </a:solidFill>
                <a:latin typeface="Arial" panose="020B0604020202020204"/>
                <a:cs typeface="+mn-cs"/>
              </a:rPr>
              <a:t>The trademarks and service marks included herein are the property of the owners thereof and are used for reference purposes only. Such use should not be construed as an endorsement of such products.</a:t>
            </a:r>
          </a:p>
          <a:p>
            <a:pPr marL="0" lvl="0" indent="0" fontAlgn="base">
              <a:lnSpc>
                <a:spcPct val="100000"/>
              </a:lnSpc>
              <a:spcBef>
                <a:spcPts val="0"/>
              </a:spcBef>
              <a:buClrTx/>
              <a:buNone/>
              <a:defRPr/>
            </a:pPr>
            <a:endParaRPr lang="en-US" sz="1000" dirty="0">
              <a:solidFill>
                <a:srgbClr val="000000"/>
              </a:solidFill>
              <a:latin typeface="Arial" panose="020B0604020202020204"/>
              <a:cs typeface="+mn-cs"/>
            </a:endParaRPr>
          </a:p>
          <a:p>
            <a:pPr marL="0" lvl="0" indent="0" fontAlgn="base">
              <a:lnSpc>
                <a:spcPct val="100000"/>
              </a:lnSpc>
              <a:spcBef>
                <a:spcPts val="0"/>
              </a:spcBef>
              <a:buClrTx/>
              <a:buNone/>
              <a:defRPr/>
            </a:pPr>
            <a:r>
              <a:rPr lang="en-US" sz="1000" dirty="0">
                <a:solidFill>
                  <a:srgbClr val="000000"/>
                </a:solidFill>
                <a:latin typeface="Arial" panose="020B0604020202020204"/>
                <a:cs typeface="+mn-cs"/>
              </a:rPr>
              <a:t>This presentation shall not constitute an offer to sell or the solicitation of an offer to buy securities, nor shall there be any sales of securities, in any state or jurisdiction in which such an offer, solicitation, or sale would be unlawful prior to registration or qualification under the securities laws of any such state or jurisdiction.</a:t>
            </a:r>
          </a:p>
          <a:p>
            <a:pPr marL="0" lvl="0" indent="0" fontAlgn="base">
              <a:lnSpc>
                <a:spcPct val="100000"/>
              </a:lnSpc>
              <a:spcBef>
                <a:spcPts val="0"/>
              </a:spcBef>
              <a:buClrTx/>
              <a:buNone/>
              <a:defRPr/>
            </a:pPr>
            <a:endParaRPr lang="en-US" sz="1000" dirty="0">
              <a:solidFill>
                <a:srgbClr val="000000"/>
              </a:solidFill>
              <a:latin typeface="Arial" panose="020B0604020202020204"/>
              <a:cs typeface="+mn-cs"/>
            </a:endParaRPr>
          </a:p>
          <a:p>
            <a:pPr marL="0" lvl="0" indent="0" fontAlgn="base">
              <a:lnSpc>
                <a:spcPct val="100000"/>
              </a:lnSpc>
              <a:spcBef>
                <a:spcPts val="0"/>
              </a:spcBef>
              <a:buClrTx/>
              <a:buNone/>
              <a:defRPr/>
            </a:pPr>
            <a:r>
              <a:rPr lang="en-US" sz="1000" b="1" dirty="0">
                <a:solidFill>
                  <a:srgbClr val="000000"/>
                </a:solidFill>
                <a:latin typeface="Arial" panose="020B0604020202020204"/>
                <a:cs typeface="+mn-cs"/>
              </a:rPr>
              <a:t>CAUTION: This presentation concerns certain products that are under clinical investigation and which have not yet been cleared for marketing by the U.S. Food and Drug Administration. These products are currently limited by federal law to investigational use, and no representation is made as to the safety or effectiveness of these products for the purposes for which they are being investigated.</a:t>
            </a:r>
            <a:endParaRPr lang="en-US" sz="1000" b="1" dirty="0">
              <a:solidFill>
                <a:srgbClr val="000000"/>
              </a:solidFill>
            </a:endParaRPr>
          </a:p>
        </p:txBody>
      </p:sp>
      <p:sp>
        <p:nvSpPr>
          <p:cNvPr id="3" name="Slide Number Placeholder 2">
            <a:extLst>
              <a:ext uri="{FF2B5EF4-FFF2-40B4-BE49-F238E27FC236}">
                <a16:creationId xmlns:a16="http://schemas.microsoft.com/office/drawing/2014/main" id="{862DBEE1-7600-46B3-8C29-C6E74FB25013}"/>
              </a:ext>
            </a:extLst>
          </p:cNvPr>
          <p:cNvSpPr>
            <a:spLocks noGrp="1"/>
          </p:cNvSpPr>
          <p:nvPr>
            <p:ph type="sldNum" sz="quarter" idx="12"/>
          </p:nvPr>
        </p:nvSpPr>
        <p:spPr/>
        <p:txBody>
          <a:bodyPr/>
          <a:lstStyle/>
          <a:p>
            <a:fld id="{622CCB82-594B-CE40-93A6-C43872A15E5A}" type="slidenum">
              <a:rPr lang="en-US" smtClean="0"/>
              <a:t>2</a:t>
            </a:fld>
            <a:endParaRPr lang="en-US" dirty="0"/>
          </a:p>
        </p:txBody>
      </p:sp>
      <p:sp>
        <p:nvSpPr>
          <p:cNvPr id="6" name="Title 5">
            <a:extLst>
              <a:ext uri="{FF2B5EF4-FFF2-40B4-BE49-F238E27FC236}">
                <a16:creationId xmlns:a16="http://schemas.microsoft.com/office/drawing/2014/main" id="{CFCDAC81-BD5D-43C3-A588-F1B2E41C47AF}"/>
              </a:ext>
            </a:extLst>
          </p:cNvPr>
          <p:cNvSpPr>
            <a:spLocks noGrp="1"/>
          </p:cNvSpPr>
          <p:nvPr>
            <p:ph type="title"/>
          </p:nvPr>
        </p:nvSpPr>
        <p:spPr>
          <a:xfrm>
            <a:off x="457200" y="183515"/>
            <a:ext cx="9372600" cy="805070"/>
          </a:xfrm>
        </p:spPr>
        <p:txBody>
          <a:bodyPr/>
          <a:lstStyle/>
          <a:p>
            <a:r>
              <a:rPr lang="en-US" dirty="0"/>
              <a:t>Disclaimers</a:t>
            </a:r>
          </a:p>
        </p:txBody>
      </p:sp>
    </p:spTree>
    <p:extLst>
      <p:ext uri="{BB962C8B-B14F-4D97-AF65-F5344CB8AC3E}">
        <p14:creationId xmlns:p14="http://schemas.microsoft.com/office/powerpoint/2010/main" val="420239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A6466BD-E09C-447D-82FC-EC35348D7D66}"/>
              </a:ext>
            </a:extLst>
          </p:cNvPr>
          <p:cNvSpPr>
            <a:spLocks noGrp="1"/>
          </p:cNvSpPr>
          <p:nvPr>
            <p:ph idx="1"/>
          </p:nvPr>
        </p:nvSpPr>
        <p:spPr>
          <a:xfrm>
            <a:off x="190734" y="1095549"/>
            <a:ext cx="11854476" cy="5037344"/>
          </a:xfrm>
        </p:spPr>
        <p:txBody>
          <a:bodyPr>
            <a:normAutofit fontScale="92500" lnSpcReduction="20000"/>
          </a:bodyPr>
          <a:lstStyle/>
          <a:p>
            <a:pPr marL="0" indent="0">
              <a:lnSpc>
                <a:spcPct val="100000"/>
              </a:lnSpc>
              <a:buClrTx/>
              <a:buNone/>
            </a:pPr>
            <a:r>
              <a:rPr lang="en-US" sz="1400" b="1" u="sng" dirty="0">
                <a:solidFill>
                  <a:schemeClr val="tx1"/>
                </a:solidFill>
                <a:latin typeface="+mn-lt"/>
              </a:rPr>
              <a:t>Commentary on Q3 2023</a:t>
            </a:r>
          </a:p>
          <a:p>
            <a:pPr marL="0" indent="0">
              <a:lnSpc>
                <a:spcPct val="100000"/>
              </a:lnSpc>
              <a:buClrTx/>
              <a:buNone/>
            </a:pPr>
            <a:endParaRPr lang="en-US" sz="1400" b="1" u="sng" dirty="0">
              <a:solidFill>
                <a:schemeClr val="tx1"/>
              </a:solidFill>
              <a:latin typeface="+mn-lt"/>
            </a:endParaRPr>
          </a:p>
          <a:p>
            <a:pPr>
              <a:buClrTx/>
            </a:pPr>
            <a:r>
              <a:rPr lang="en-US" sz="1400" b="1" dirty="0">
                <a:solidFill>
                  <a:schemeClr val="tx1"/>
                </a:solidFill>
                <a:latin typeface="+mn-lt"/>
              </a:rPr>
              <a:t>Financial Update (Unaudited)</a:t>
            </a:r>
          </a:p>
          <a:p>
            <a:pPr lvl="1">
              <a:lnSpc>
                <a:spcPct val="100000"/>
              </a:lnSpc>
              <a:buClrTx/>
            </a:pPr>
            <a:r>
              <a:rPr lang="en-US" dirty="0">
                <a:solidFill>
                  <a:schemeClr val="tx1"/>
                </a:solidFill>
                <a:latin typeface="+mn-lt"/>
              </a:rPr>
              <a:t>Highest net revenue quarter in the Company’s history ($16.0 million). </a:t>
            </a:r>
          </a:p>
          <a:p>
            <a:pPr lvl="1">
              <a:lnSpc>
                <a:spcPct val="100000"/>
              </a:lnSpc>
              <a:buClrTx/>
            </a:pPr>
            <a:r>
              <a:rPr lang="en-US" dirty="0">
                <a:solidFill>
                  <a:schemeClr val="tx1"/>
                </a:solidFill>
                <a:latin typeface="+mn-lt"/>
              </a:rPr>
              <a:t>Loss before income taxes narrowed from $3.2 million to $1.1 million in Q3 YOY.</a:t>
            </a:r>
          </a:p>
          <a:p>
            <a:pPr lvl="1">
              <a:lnSpc>
                <a:spcPct val="100000"/>
              </a:lnSpc>
              <a:buClrTx/>
            </a:pPr>
            <a:r>
              <a:rPr lang="en-US" dirty="0">
                <a:solidFill>
                  <a:schemeClr val="tx1"/>
                </a:solidFill>
                <a:latin typeface="+mn-lt"/>
              </a:rPr>
              <a:t>Net loss of $1.1 million in Q3 2023 compared to $1.5 million in Q3 2022.</a:t>
            </a:r>
          </a:p>
          <a:p>
            <a:pPr lvl="1">
              <a:lnSpc>
                <a:spcPct val="100000"/>
              </a:lnSpc>
              <a:buClrTx/>
            </a:pPr>
            <a:r>
              <a:rPr lang="en-US" dirty="0">
                <a:solidFill>
                  <a:schemeClr val="tx1"/>
                </a:solidFill>
                <a:latin typeface="+mn-lt"/>
              </a:rPr>
              <a:t>Adjusted EBITDA</a:t>
            </a:r>
            <a:r>
              <a:rPr lang="en-US" baseline="30000" dirty="0">
                <a:solidFill>
                  <a:schemeClr val="tx1"/>
                </a:solidFill>
                <a:latin typeface="+mn-lt"/>
              </a:rPr>
              <a:t>1</a:t>
            </a:r>
            <a:r>
              <a:rPr lang="en-US" dirty="0">
                <a:solidFill>
                  <a:schemeClr val="tx1"/>
                </a:solidFill>
                <a:latin typeface="+mn-lt"/>
              </a:rPr>
              <a:t> of $0.3 million in Q3 2023 compared to Adjusted EBITDA of negative $1.6 million in Q3 2022.</a:t>
            </a:r>
          </a:p>
          <a:p>
            <a:pPr>
              <a:buClrTx/>
            </a:pPr>
            <a:endParaRPr lang="en-US" sz="1400" b="1" dirty="0">
              <a:solidFill>
                <a:schemeClr val="tx1"/>
              </a:solidFill>
              <a:latin typeface="+mn-lt"/>
            </a:endParaRPr>
          </a:p>
          <a:p>
            <a:pPr>
              <a:buClrTx/>
            </a:pPr>
            <a:r>
              <a:rPr lang="en-US" sz="1400" b="1" dirty="0">
                <a:solidFill>
                  <a:schemeClr val="tx1"/>
                </a:solidFill>
                <a:latin typeface="+mn-lt"/>
              </a:rPr>
              <a:t>Collagen Products Asset Acquisition</a:t>
            </a:r>
          </a:p>
          <a:p>
            <a:pPr lvl="1">
              <a:lnSpc>
                <a:spcPct val="120000"/>
              </a:lnSpc>
              <a:buClrTx/>
            </a:pPr>
            <a:r>
              <a:rPr lang="en-US" dirty="0">
                <a:solidFill>
                  <a:schemeClr val="tx1"/>
                </a:solidFill>
                <a:latin typeface="+mn-lt"/>
              </a:rPr>
              <a:t>Included all rights and ownership (for human wound care uses) for certain 510(k) cleared collagen-based wound care products including </a:t>
            </a:r>
            <a:r>
              <a:rPr lang="en-US" dirty="0" err="1">
                <a:solidFill>
                  <a:schemeClr val="tx1"/>
                </a:solidFill>
                <a:latin typeface="+mn-lt"/>
              </a:rPr>
              <a:t>CellerateRX</a:t>
            </a:r>
            <a:r>
              <a:rPr lang="en-US" baseline="30000" dirty="0">
                <a:solidFill>
                  <a:schemeClr val="tx1"/>
                </a:solidFill>
                <a:latin typeface="+mn-lt"/>
              </a:rPr>
              <a:t>®</a:t>
            </a:r>
            <a:r>
              <a:rPr lang="en-US" dirty="0">
                <a:solidFill>
                  <a:schemeClr val="tx1"/>
                </a:solidFill>
                <a:latin typeface="+mn-lt"/>
              </a:rPr>
              <a:t> Surgical Activated Collagen (“</a:t>
            </a:r>
            <a:r>
              <a:rPr lang="en-US" dirty="0" err="1">
                <a:solidFill>
                  <a:schemeClr val="tx1"/>
                </a:solidFill>
                <a:latin typeface="+mn-lt"/>
              </a:rPr>
              <a:t>CellerateRX</a:t>
            </a:r>
            <a:r>
              <a:rPr lang="en-US" baseline="30000" dirty="0">
                <a:solidFill>
                  <a:schemeClr val="tx1"/>
                </a:solidFill>
                <a:latin typeface="+mn-lt"/>
              </a:rPr>
              <a:t>®</a:t>
            </a:r>
            <a:r>
              <a:rPr lang="en-US" dirty="0">
                <a:solidFill>
                  <a:schemeClr val="tx1"/>
                </a:solidFill>
                <a:latin typeface="+mn-lt"/>
              </a:rPr>
              <a:t> Surgical”) and HYCOL</a:t>
            </a:r>
            <a:r>
              <a:rPr lang="en-US" baseline="30000" dirty="0">
                <a:solidFill>
                  <a:schemeClr val="tx1"/>
                </a:solidFill>
                <a:latin typeface="+mn-lt"/>
              </a:rPr>
              <a:t> ®</a:t>
            </a:r>
            <a:r>
              <a:rPr lang="en-US" dirty="0">
                <a:solidFill>
                  <a:schemeClr val="tx1"/>
                </a:solidFill>
                <a:latin typeface="+mn-lt"/>
              </a:rPr>
              <a:t> Hydrolyzed Collagen (“HYCOL”).</a:t>
            </a:r>
          </a:p>
          <a:p>
            <a:pPr lvl="1">
              <a:lnSpc>
                <a:spcPct val="120000"/>
              </a:lnSpc>
              <a:buClrTx/>
            </a:pPr>
            <a:r>
              <a:rPr lang="en-US" dirty="0">
                <a:solidFill>
                  <a:schemeClr val="tx1"/>
                </a:solidFill>
                <a:latin typeface="+mn-lt"/>
              </a:rPr>
              <a:t>Initial purchase price of $15.25 million (consisting of $9.75 million in cash paid at closing, shares of the Company’s common stock with an agreed upon value of $3.0 million, and four equal annual installments of $625,000 in cash) and up to $10.0 million in future earnout payments, as well as certain royalties and incentive payments on future products that are developed.</a:t>
            </a:r>
          </a:p>
          <a:p>
            <a:pPr marL="457200" lvl="1" indent="0">
              <a:lnSpc>
                <a:spcPct val="100000"/>
              </a:lnSpc>
              <a:buClrTx/>
              <a:buNone/>
            </a:pPr>
            <a:endParaRPr lang="en-US" dirty="0">
              <a:solidFill>
                <a:schemeClr val="tx1"/>
              </a:solidFill>
              <a:latin typeface="+mn-lt"/>
            </a:endParaRPr>
          </a:p>
          <a:p>
            <a:pPr>
              <a:buClrTx/>
            </a:pPr>
            <a:r>
              <a:rPr lang="en-US" sz="1400" b="1" dirty="0">
                <a:solidFill>
                  <a:schemeClr val="tx1"/>
                </a:solidFill>
                <a:latin typeface="+mn-lt"/>
              </a:rPr>
              <a:t>Innovation</a:t>
            </a:r>
          </a:p>
          <a:p>
            <a:pPr lvl="1">
              <a:buClrTx/>
            </a:pPr>
            <a:r>
              <a:rPr lang="en-US" dirty="0">
                <a:solidFill>
                  <a:schemeClr val="tx1"/>
                </a:solidFill>
                <a:latin typeface="+mn-lt"/>
              </a:rPr>
              <a:t>ALLOCYTE</a:t>
            </a:r>
            <a:r>
              <a:rPr lang="en-US" baseline="30000" dirty="0">
                <a:solidFill>
                  <a:schemeClr val="tx1"/>
                </a:solidFill>
                <a:latin typeface="+mn-lt"/>
              </a:rPr>
              <a:t>®</a:t>
            </a:r>
            <a:r>
              <a:rPr lang="en-US" dirty="0">
                <a:solidFill>
                  <a:schemeClr val="tx1"/>
                </a:solidFill>
                <a:latin typeface="+mn-lt"/>
              </a:rPr>
              <a:t> Plus Advanced Viable Bone Matrix (“ALLOCYTE</a:t>
            </a:r>
            <a:r>
              <a:rPr lang="en-US" baseline="30000" dirty="0">
                <a:solidFill>
                  <a:schemeClr val="tx1"/>
                </a:solidFill>
                <a:latin typeface="+mn-lt"/>
              </a:rPr>
              <a:t>®</a:t>
            </a:r>
            <a:r>
              <a:rPr lang="en-US" dirty="0">
                <a:solidFill>
                  <a:schemeClr val="tx1"/>
                </a:solidFill>
                <a:latin typeface="+mn-lt"/>
              </a:rPr>
              <a:t> Plus”) first sale subsequent to the end of the quarter in early October 2023.</a:t>
            </a:r>
          </a:p>
          <a:p>
            <a:pPr lvl="1">
              <a:buClrTx/>
            </a:pPr>
            <a:r>
              <a:rPr lang="en-US" dirty="0">
                <a:solidFill>
                  <a:schemeClr val="tx1"/>
                </a:solidFill>
                <a:latin typeface="+mn-lt"/>
              </a:rPr>
              <a:t>BIASURGE™ Advanced Surgical Solution (“BIASURGE™”) first sale subsequent to the end of the quarter in early November 2023.</a:t>
            </a:r>
          </a:p>
          <a:p>
            <a:pPr marL="457200" lvl="1" indent="0">
              <a:buClrTx/>
              <a:buNone/>
            </a:pPr>
            <a:r>
              <a:rPr lang="en-US" b="1" dirty="0">
                <a:solidFill>
                  <a:schemeClr val="tx1"/>
                </a:solidFill>
                <a:latin typeface="+mn-lt"/>
              </a:rPr>
              <a:t> </a:t>
            </a:r>
          </a:p>
          <a:p>
            <a:pPr>
              <a:buClrTx/>
            </a:pPr>
            <a:r>
              <a:rPr lang="en-US" sz="1400" b="1" dirty="0">
                <a:solidFill>
                  <a:schemeClr val="tx1"/>
                </a:solidFill>
                <a:latin typeface="+mn-lt"/>
              </a:rPr>
              <a:t>ATM Offering</a:t>
            </a:r>
          </a:p>
          <a:p>
            <a:pPr lvl="1">
              <a:buClrTx/>
            </a:pPr>
            <a:r>
              <a:rPr lang="en-US" dirty="0">
                <a:solidFill>
                  <a:schemeClr val="tx1"/>
                </a:solidFill>
                <a:latin typeface="+mn-lt"/>
              </a:rPr>
              <a:t>The ATM offering was paused at the end of Q1. We do not currently plan to reactivate the ATM.</a:t>
            </a:r>
            <a:endParaRPr lang="en-US" dirty="0">
              <a:solidFill>
                <a:schemeClr val="tx1"/>
              </a:solidFill>
              <a:latin typeface="+mj-lt"/>
            </a:endParaRPr>
          </a:p>
        </p:txBody>
      </p:sp>
      <p:sp>
        <p:nvSpPr>
          <p:cNvPr id="3" name="Slide Number Placeholder 2">
            <a:extLst>
              <a:ext uri="{FF2B5EF4-FFF2-40B4-BE49-F238E27FC236}">
                <a16:creationId xmlns:a16="http://schemas.microsoft.com/office/drawing/2014/main" id="{B112DBD7-FEAE-4134-8D17-5189E911ED44}"/>
              </a:ext>
            </a:extLst>
          </p:cNvPr>
          <p:cNvSpPr>
            <a:spLocks noGrp="1"/>
          </p:cNvSpPr>
          <p:nvPr>
            <p:ph type="sldNum" sz="quarter" idx="12"/>
          </p:nvPr>
        </p:nvSpPr>
        <p:spPr/>
        <p:txBody>
          <a:bodyPr/>
          <a:lstStyle/>
          <a:p>
            <a:fld id="{622CCB82-594B-CE40-93A6-C43872A15E5A}" type="slidenum">
              <a:rPr lang="en-US" smtClean="0"/>
              <a:t>3</a:t>
            </a:fld>
            <a:endParaRPr lang="en-US" dirty="0"/>
          </a:p>
        </p:txBody>
      </p:sp>
      <p:sp>
        <p:nvSpPr>
          <p:cNvPr id="4" name="Title 3">
            <a:extLst>
              <a:ext uri="{FF2B5EF4-FFF2-40B4-BE49-F238E27FC236}">
                <a16:creationId xmlns:a16="http://schemas.microsoft.com/office/drawing/2014/main" id="{85068435-53DE-4E59-ADCB-D1DEE8E38EAC}"/>
              </a:ext>
            </a:extLst>
          </p:cNvPr>
          <p:cNvSpPr>
            <a:spLocks noGrp="1"/>
          </p:cNvSpPr>
          <p:nvPr>
            <p:ph type="title"/>
          </p:nvPr>
        </p:nvSpPr>
        <p:spPr>
          <a:xfrm>
            <a:off x="457200" y="183515"/>
            <a:ext cx="9372600" cy="805070"/>
          </a:xfrm>
        </p:spPr>
        <p:txBody>
          <a:bodyPr/>
          <a:lstStyle/>
          <a:p>
            <a:r>
              <a:rPr lang="en-US" dirty="0"/>
              <a:t>Overview</a:t>
            </a:r>
          </a:p>
        </p:txBody>
      </p:sp>
      <p:sp>
        <p:nvSpPr>
          <p:cNvPr id="6" name="TextBox 5">
            <a:extLst>
              <a:ext uri="{FF2B5EF4-FFF2-40B4-BE49-F238E27FC236}">
                <a16:creationId xmlns:a16="http://schemas.microsoft.com/office/drawing/2014/main" id="{17721362-F9D2-A270-18FF-B870009C9756}"/>
              </a:ext>
            </a:extLst>
          </p:cNvPr>
          <p:cNvSpPr txBox="1"/>
          <p:nvPr/>
        </p:nvSpPr>
        <p:spPr>
          <a:xfrm>
            <a:off x="457200" y="6361434"/>
            <a:ext cx="8685391" cy="261610"/>
          </a:xfrm>
          <a:prstGeom prst="rect">
            <a:avLst/>
          </a:prstGeom>
          <a:noFill/>
        </p:spPr>
        <p:txBody>
          <a:bodyPr wrap="none" rtlCol="0">
            <a:spAutoFit/>
          </a:bodyPr>
          <a:lstStyle/>
          <a:p>
            <a:pPr marL="228600" indent="-228600">
              <a:buFontTx/>
              <a:buAutoNum type="arabicParenBoth"/>
              <a:defRPr/>
            </a:pPr>
            <a:r>
              <a:rPr lang="en-US" sz="1100" dirty="0">
                <a:latin typeface="+mj-lt"/>
              </a:rPr>
              <a:t>Adjusted EBITDA is a non-GAAP financial measure. See the discussion and reconciliation in the appendix for additional information.</a:t>
            </a:r>
            <a:r>
              <a:rPr kumimoji="0" lang="en-US" sz="1100" b="0" i="0" u="none" strike="noStrike" kern="1200" cap="none" spc="0" normalizeH="0" baseline="0" noProof="0" dirty="0">
                <a:ln>
                  <a:noFill/>
                </a:ln>
                <a:effectLst/>
                <a:uLnTx/>
                <a:uFillTx/>
                <a:latin typeface="+mj-lt"/>
                <a:ea typeface="+mn-ea"/>
                <a:cs typeface="+mn-cs"/>
              </a:rPr>
              <a:t> </a:t>
            </a:r>
          </a:p>
        </p:txBody>
      </p:sp>
    </p:spTree>
    <p:extLst>
      <p:ext uri="{BB962C8B-B14F-4D97-AF65-F5344CB8AC3E}">
        <p14:creationId xmlns:p14="http://schemas.microsoft.com/office/powerpoint/2010/main" val="414038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3469831-74A5-C796-1A75-2FA0866A5704}"/>
              </a:ext>
            </a:extLst>
          </p:cNvPr>
          <p:cNvSpPr>
            <a:spLocks noGrp="1"/>
          </p:cNvSpPr>
          <p:nvPr>
            <p:ph type="title"/>
          </p:nvPr>
        </p:nvSpPr>
        <p:spPr>
          <a:xfrm>
            <a:off x="484553" y="144495"/>
            <a:ext cx="9936935" cy="805070"/>
          </a:xfrm>
        </p:spPr>
        <p:txBody>
          <a:bodyPr>
            <a:noAutofit/>
          </a:bodyPr>
          <a:lstStyle/>
          <a:p>
            <a:r>
              <a:rPr lang="en-US" dirty="0"/>
              <a:t>Building a Leading Medical Technology Company</a:t>
            </a:r>
            <a:br>
              <a:rPr lang="en-US" dirty="0"/>
            </a:br>
            <a:r>
              <a:rPr lang="en-US" sz="2000" i="1" dirty="0"/>
              <a:t>Multi-year Growth Strategy</a:t>
            </a:r>
            <a:endParaRPr lang="en-US" dirty="0"/>
          </a:p>
        </p:txBody>
      </p:sp>
      <p:grpSp>
        <p:nvGrpSpPr>
          <p:cNvPr id="37" name="Group 36">
            <a:extLst>
              <a:ext uri="{FF2B5EF4-FFF2-40B4-BE49-F238E27FC236}">
                <a16:creationId xmlns:a16="http://schemas.microsoft.com/office/drawing/2014/main" id="{6D565373-BE91-8AC4-E513-6B61A3CD75B1}"/>
              </a:ext>
            </a:extLst>
          </p:cNvPr>
          <p:cNvGrpSpPr/>
          <p:nvPr/>
        </p:nvGrpSpPr>
        <p:grpSpPr>
          <a:xfrm>
            <a:off x="5620176" y="4712800"/>
            <a:ext cx="1426120" cy="1359327"/>
            <a:chOff x="6386633" y="4712800"/>
            <a:chExt cx="1426120" cy="1359327"/>
          </a:xfrm>
        </p:grpSpPr>
        <p:sp>
          <p:nvSpPr>
            <p:cNvPr id="56" name="Rectangle 55">
              <a:extLst>
                <a:ext uri="{FF2B5EF4-FFF2-40B4-BE49-F238E27FC236}">
                  <a16:creationId xmlns:a16="http://schemas.microsoft.com/office/drawing/2014/main" id="{FA633D57-22F7-9DB1-31DB-25B9065D02A9}"/>
                </a:ext>
              </a:extLst>
            </p:cNvPr>
            <p:cNvSpPr/>
            <p:nvPr/>
          </p:nvSpPr>
          <p:spPr>
            <a:xfrm>
              <a:off x="6386633" y="5528966"/>
              <a:ext cx="1426120" cy="54316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Expand Product Portfolio</a:t>
              </a:r>
            </a:p>
          </p:txBody>
        </p:sp>
        <p:grpSp>
          <p:nvGrpSpPr>
            <p:cNvPr id="76" name="Group 75">
              <a:extLst>
                <a:ext uri="{FF2B5EF4-FFF2-40B4-BE49-F238E27FC236}">
                  <a16:creationId xmlns:a16="http://schemas.microsoft.com/office/drawing/2014/main" id="{AD8ED431-5400-4888-CF43-96C30DBFC9A9}"/>
                </a:ext>
              </a:extLst>
            </p:cNvPr>
            <p:cNvGrpSpPr/>
            <p:nvPr/>
          </p:nvGrpSpPr>
          <p:grpSpPr>
            <a:xfrm>
              <a:off x="6721844" y="4712800"/>
              <a:ext cx="755703" cy="755703"/>
              <a:chOff x="5134564" y="5333676"/>
              <a:chExt cx="755703" cy="755703"/>
            </a:xfrm>
          </p:grpSpPr>
          <p:sp>
            <p:nvSpPr>
              <p:cNvPr id="55" name="Oval 54">
                <a:extLst>
                  <a:ext uri="{FF2B5EF4-FFF2-40B4-BE49-F238E27FC236}">
                    <a16:creationId xmlns:a16="http://schemas.microsoft.com/office/drawing/2014/main" id="{CCC98CBD-CB7A-79C3-7398-44C3B1361C64}"/>
                  </a:ext>
                </a:extLst>
              </p:cNvPr>
              <p:cNvSpPr/>
              <p:nvPr/>
            </p:nvSpPr>
            <p:spPr>
              <a:xfrm>
                <a:off x="5134564" y="5333676"/>
                <a:ext cx="755703" cy="755703"/>
              </a:xfrm>
              <a:prstGeom prst="ellipse">
                <a:avLst/>
              </a:prstGeom>
              <a:solidFill>
                <a:srgbClr val="EBF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chemeClr val="tx1"/>
                  </a:solidFill>
                  <a:effectLst/>
                  <a:uLnTx/>
                  <a:uFillTx/>
                  <a:latin typeface="Arial" panose="020B0604020202020204"/>
                  <a:ea typeface="+mn-ea"/>
                  <a:cs typeface="+mn-cs"/>
                </a:endParaRPr>
              </a:p>
            </p:txBody>
          </p:sp>
          <p:pic>
            <p:nvPicPr>
              <p:cNvPr id="67" name="Graphic 66" descr="Inventory outline">
                <a:extLst>
                  <a:ext uri="{FF2B5EF4-FFF2-40B4-BE49-F238E27FC236}">
                    <a16:creationId xmlns:a16="http://schemas.microsoft.com/office/drawing/2014/main" id="{36DD5865-5C78-5154-05F4-2DC98B28711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68914" y="5368026"/>
                <a:ext cx="687003" cy="687003"/>
              </a:xfrm>
              <a:prstGeom prst="rect">
                <a:avLst/>
              </a:prstGeom>
            </p:spPr>
          </p:pic>
        </p:grpSp>
      </p:grpSp>
      <p:grpSp>
        <p:nvGrpSpPr>
          <p:cNvPr id="36" name="Group 35">
            <a:extLst>
              <a:ext uri="{FF2B5EF4-FFF2-40B4-BE49-F238E27FC236}">
                <a16:creationId xmlns:a16="http://schemas.microsoft.com/office/drawing/2014/main" id="{A04B11B2-EA86-D25A-373D-09208CFBE680}"/>
              </a:ext>
            </a:extLst>
          </p:cNvPr>
          <p:cNvGrpSpPr/>
          <p:nvPr/>
        </p:nvGrpSpPr>
        <p:grpSpPr>
          <a:xfrm>
            <a:off x="7883975" y="4712800"/>
            <a:ext cx="1296473" cy="1359326"/>
            <a:chOff x="8529656" y="4712800"/>
            <a:chExt cx="1296473" cy="1359326"/>
          </a:xfrm>
        </p:grpSpPr>
        <p:sp>
          <p:nvSpPr>
            <p:cNvPr id="58" name="Rectangle 57">
              <a:extLst>
                <a:ext uri="{FF2B5EF4-FFF2-40B4-BE49-F238E27FC236}">
                  <a16:creationId xmlns:a16="http://schemas.microsoft.com/office/drawing/2014/main" id="{601AE016-93F0-61BE-C6B6-7F0F94C285FC}"/>
                </a:ext>
              </a:extLst>
            </p:cNvPr>
            <p:cNvSpPr/>
            <p:nvPr/>
          </p:nvSpPr>
          <p:spPr>
            <a:xfrm>
              <a:off x="8529656" y="5528966"/>
              <a:ext cx="1296473" cy="54316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Target Strategic M&amp;A</a:t>
              </a:r>
            </a:p>
          </p:txBody>
        </p:sp>
        <p:grpSp>
          <p:nvGrpSpPr>
            <p:cNvPr id="78" name="Group 77">
              <a:extLst>
                <a:ext uri="{FF2B5EF4-FFF2-40B4-BE49-F238E27FC236}">
                  <a16:creationId xmlns:a16="http://schemas.microsoft.com/office/drawing/2014/main" id="{CB388A38-14AC-C6E8-185F-01DB1BDD4DA1}"/>
                </a:ext>
              </a:extLst>
            </p:cNvPr>
            <p:cNvGrpSpPr/>
            <p:nvPr/>
          </p:nvGrpSpPr>
          <p:grpSpPr>
            <a:xfrm>
              <a:off x="8800044" y="4712800"/>
              <a:ext cx="755703" cy="755703"/>
              <a:chOff x="6035460" y="6297484"/>
              <a:chExt cx="755703" cy="755703"/>
            </a:xfrm>
          </p:grpSpPr>
          <p:sp>
            <p:nvSpPr>
              <p:cNvPr id="57" name="Oval 56">
                <a:extLst>
                  <a:ext uri="{FF2B5EF4-FFF2-40B4-BE49-F238E27FC236}">
                    <a16:creationId xmlns:a16="http://schemas.microsoft.com/office/drawing/2014/main" id="{D96A2F63-870D-2E3B-73FD-BE51BA107780}"/>
                  </a:ext>
                </a:extLst>
              </p:cNvPr>
              <p:cNvSpPr/>
              <p:nvPr/>
            </p:nvSpPr>
            <p:spPr>
              <a:xfrm>
                <a:off x="6035460" y="6297484"/>
                <a:ext cx="755703" cy="755703"/>
              </a:xfrm>
              <a:prstGeom prst="ellipse">
                <a:avLst/>
              </a:prstGeom>
              <a:solidFill>
                <a:srgbClr val="EBF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chemeClr val="tx1"/>
                  </a:solidFill>
                  <a:effectLst/>
                  <a:uLnTx/>
                  <a:uFillTx/>
                  <a:latin typeface="Arial" panose="020B0604020202020204"/>
                  <a:ea typeface="+mn-ea"/>
                  <a:cs typeface="+mn-cs"/>
                </a:endParaRPr>
              </a:p>
            </p:txBody>
          </p:sp>
          <p:pic>
            <p:nvPicPr>
              <p:cNvPr id="71" name="Graphic 70" descr="Handshake outline">
                <a:extLst>
                  <a:ext uri="{FF2B5EF4-FFF2-40B4-BE49-F238E27FC236}">
                    <a16:creationId xmlns:a16="http://schemas.microsoft.com/office/drawing/2014/main" id="{18CA83C5-8D47-2789-C961-1D62DFB4D1C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69810" y="6331834"/>
                <a:ext cx="687003" cy="687003"/>
              </a:xfrm>
              <a:prstGeom prst="rect">
                <a:avLst/>
              </a:prstGeom>
            </p:spPr>
          </p:pic>
        </p:grpSp>
      </p:grpSp>
      <p:grpSp>
        <p:nvGrpSpPr>
          <p:cNvPr id="35" name="Group 34">
            <a:extLst>
              <a:ext uri="{FF2B5EF4-FFF2-40B4-BE49-F238E27FC236}">
                <a16:creationId xmlns:a16="http://schemas.microsoft.com/office/drawing/2014/main" id="{744A5E1A-CB00-1BD0-9A2F-83B232EDB35B}"/>
              </a:ext>
            </a:extLst>
          </p:cNvPr>
          <p:cNvGrpSpPr/>
          <p:nvPr/>
        </p:nvGrpSpPr>
        <p:grpSpPr>
          <a:xfrm>
            <a:off x="10018130" y="4712800"/>
            <a:ext cx="1568732" cy="1359326"/>
            <a:chOff x="10543032" y="4712800"/>
            <a:chExt cx="1568732" cy="1359326"/>
          </a:xfrm>
        </p:grpSpPr>
        <p:sp>
          <p:nvSpPr>
            <p:cNvPr id="60" name="Rectangle 59">
              <a:extLst>
                <a:ext uri="{FF2B5EF4-FFF2-40B4-BE49-F238E27FC236}">
                  <a16:creationId xmlns:a16="http://schemas.microsoft.com/office/drawing/2014/main" id="{CE64B769-D0CC-40F5-A97E-8AFB7C06FC7E}"/>
                </a:ext>
              </a:extLst>
            </p:cNvPr>
            <p:cNvSpPr/>
            <p:nvPr/>
          </p:nvSpPr>
          <p:spPr>
            <a:xfrm>
              <a:off x="10543032" y="5528966"/>
              <a:ext cx="1568732" cy="54316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In-House R&amp;D and Commercialization</a:t>
              </a:r>
            </a:p>
          </p:txBody>
        </p:sp>
        <p:grpSp>
          <p:nvGrpSpPr>
            <p:cNvPr id="77" name="Group 76">
              <a:extLst>
                <a:ext uri="{FF2B5EF4-FFF2-40B4-BE49-F238E27FC236}">
                  <a16:creationId xmlns:a16="http://schemas.microsoft.com/office/drawing/2014/main" id="{E77C2BB7-05C8-E2E1-6CCB-C9D16DEBBAFF}"/>
                </a:ext>
              </a:extLst>
            </p:cNvPr>
            <p:cNvGrpSpPr/>
            <p:nvPr/>
          </p:nvGrpSpPr>
          <p:grpSpPr>
            <a:xfrm>
              <a:off x="10949548" y="4712800"/>
              <a:ext cx="755703" cy="755703"/>
              <a:chOff x="5403573" y="7429554"/>
              <a:chExt cx="755703" cy="755703"/>
            </a:xfrm>
          </p:grpSpPr>
          <p:sp>
            <p:nvSpPr>
              <p:cNvPr id="59" name="Oval 58">
                <a:extLst>
                  <a:ext uri="{FF2B5EF4-FFF2-40B4-BE49-F238E27FC236}">
                    <a16:creationId xmlns:a16="http://schemas.microsoft.com/office/drawing/2014/main" id="{5FFE72A5-A8E8-C273-A921-4A27F233D99A}"/>
                  </a:ext>
                </a:extLst>
              </p:cNvPr>
              <p:cNvSpPr/>
              <p:nvPr/>
            </p:nvSpPr>
            <p:spPr>
              <a:xfrm>
                <a:off x="5403573" y="7429554"/>
                <a:ext cx="755703" cy="755703"/>
              </a:xfrm>
              <a:prstGeom prst="ellipse">
                <a:avLst/>
              </a:prstGeom>
              <a:solidFill>
                <a:srgbClr val="EBF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chemeClr val="tx1"/>
                  </a:solidFill>
                  <a:effectLst/>
                  <a:uLnTx/>
                  <a:uFillTx/>
                  <a:latin typeface="Arial" panose="020B0604020202020204"/>
                  <a:ea typeface="+mn-ea"/>
                  <a:cs typeface="+mn-cs"/>
                </a:endParaRPr>
              </a:p>
            </p:txBody>
          </p:sp>
          <p:pic>
            <p:nvPicPr>
              <p:cNvPr id="73" name="Graphic 72" descr="Microscope outline">
                <a:extLst>
                  <a:ext uri="{FF2B5EF4-FFF2-40B4-BE49-F238E27FC236}">
                    <a16:creationId xmlns:a16="http://schemas.microsoft.com/office/drawing/2014/main" id="{26749C5B-DF6C-2791-814F-8D3E4B2CB48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437923" y="7463904"/>
                <a:ext cx="687003" cy="687003"/>
              </a:xfrm>
              <a:prstGeom prst="rect">
                <a:avLst/>
              </a:prstGeom>
            </p:spPr>
          </p:pic>
        </p:grpSp>
      </p:grpSp>
      <p:sp>
        <p:nvSpPr>
          <p:cNvPr id="8" name="Plus Sign 7">
            <a:extLst>
              <a:ext uri="{FF2B5EF4-FFF2-40B4-BE49-F238E27FC236}">
                <a16:creationId xmlns:a16="http://schemas.microsoft.com/office/drawing/2014/main" id="{8B6FAA84-AA42-5F9A-CED1-BDBDD0E15239}"/>
              </a:ext>
            </a:extLst>
          </p:cNvPr>
          <p:cNvSpPr/>
          <p:nvPr/>
        </p:nvSpPr>
        <p:spPr>
          <a:xfrm>
            <a:off x="4988049" y="4893775"/>
            <a:ext cx="426575" cy="426575"/>
          </a:xfrm>
          <a:prstGeom prst="mathPlus">
            <a:avLst>
              <a:gd name="adj1" fmla="val 1251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9" name="Plus Sign 8">
            <a:extLst>
              <a:ext uri="{FF2B5EF4-FFF2-40B4-BE49-F238E27FC236}">
                <a16:creationId xmlns:a16="http://schemas.microsoft.com/office/drawing/2014/main" id="{FD23D84C-4AFF-FB6E-239F-211B3A28FD73}"/>
              </a:ext>
            </a:extLst>
          </p:cNvPr>
          <p:cNvSpPr/>
          <p:nvPr/>
        </p:nvSpPr>
        <p:spPr>
          <a:xfrm>
            <a:off x="7251848" y="4893775"/>
            <a:ext cx="426575" cy="426575"/>
          </a:xfrm>
          <a:prstGeom prst="mathPlus">
            <a:avLst>
              <a:gd name="adj1" fmla="val 1251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0" name="Plus Sign 9">
            <a:extLst>
              <a:ext uri="{FF2B5EF4-FFF2-40B4-BE49-F238E27FC236}">
                <a16:creationId xmlns:a16="http://schemas.microsoft.com/office/drawing/2014/main" id="{45958045-A60C-6119-9244-9776A256BAC4}"/>
              </a:ext>
            </a:extLst>
          </p:cNvPr>
          <p:cNvSpPr/>
          <p:nvPr/>
        </p:nvSpPr>
        <p:spPr>
          <a:xfrm>
            <a:off x="9386000" y="4893775"/>
            <a:ext cx="426575" cy="426575"/>
          </a:xfrm>
          <a:prstGeom prst="mathPlus">
            <a:avLst>
              <a:gd name="adj1" fmla="val 12512"/>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nvGrpSpPr>
          <p:cNvPr id="34" name="Group 33">
            <a:extLst>
              <a:ext uri="{FF2B5EF4-FFF2-40B4-BE49-F238E27FC236}">
                <a16:creationId xmlns:a16="http://schemas.microsoft.com/office/drawing/2014/main" id="{7E7D4E64-5760-CB96-F9E2-3587FA880992}"/>
              </a:ext>
            </a:extLst>
          </p:cNvPr>
          <p:cNvGrpSpPr/>
          <p:nvPr/>
        </p:nvGrpSpPr>
        <p:grpSpPr>
          <a:xfrm>
            <a:off x="2641694" y="4712800"/>
            <a:ext cx="2250103" cy="1589839"/>
            <a:chOff x="3190554" y="4712800"/>
            <a:chExt cx="2250103" cy="1589839"/>
          </a:xfrm>
        </p:grpSpPr>
        <p:grpSp>
          <p:nvGrpSpPr>
            <p:cNvPr id="74" name="Group 73">
              <a:extLst>
                <a:ext uri="{FF2B5EF4-FFF2-40B4-BE49-F238E27FC236}">
                  <a16:creationId xmlns:a16="http://schemas.microsoft.com/office/drawing/2014/main" id="{0849F447-A50C-4AAF-FB79-5DB8467FD233}"/>
                </a:ext>
              </a:extLst>
            </p:cNvPr>
            <p:cNvGrpSpPr/>
            <p:nvPr/>
          </p:nvGrpSpPr>
          <p:grpSpPr>
            <a:xfrm>
              <a:off x="3488337" y="4712800"/>
              <a:ext cx="755703" cy="755703"/>
              <a:chOff x="1513867" y="5337631"/>
              <a:chExt cx="755703" cy="755703"/>
            </a:xfrm>
          </p:grpSpPr>
          <p:sp>
            <p:nvSpPr>
              <p:cNvPr id="49" name="Oval 48">
                <a:extLst>
                  <a:ext uri="{FF2B5EF4-FFF2-40B4-BE49-F238E27FC236}">
                    <a16:creationId xmlns:a16="http://schemas.microsoft.com/office/drawing/2014/main" id="{B5C9CD8D-F6F7-14D0-C944-A088151C4DDE}"/>
                  </a:ext>
                </a:extLst>
              </p:cNvPr>
              <p:cNvSpPr/>
              <p:nvPr/>
            </p:nvSpPr>
            <p:spPr>
              <a:xfrm>
                <a:off x="1513867" y="5337631"/>
                <a:ext cx="755703" cy="755703"/>
              </a:xfrm>
              <a:prstGeom prst="ellipse">
                <a:avLst/>
              </a:prstGeom>
              <a:solidFill>
                <a:srgbClr val="EBF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chemeClr val="tx1"/>
                  </a:solidFill>
                  <a:effectLst/>
                  <a:uLnTx/>
                  <a:uFillTx/>
                  <a:latin typeface="Arial" panose="020B0604020202020204"/>
                  <a:ea typeface="+mn-ea"/>
                  <a:cs typeface="+mn-cs"/>
                </a:endParaRPr>
              </a:p>
            </p:txBody>
          </p:sp>
          <p:pic>
            <p:nvPicPr>
              <p:cNvPr id="63" name="Graphic 62" descr="City outline">
                <a:extLst>
                  <a:ext uri="{FF2B5EF4-FFF2-40B4-BE49-F238E27FC236}">
                    <a16:creationId xmlns:a16="http://schemas.microsoft.com/office/drawing/2014/main" id="{57C70B4B-63FD-25D2-3205-2BE263954C3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48217" y="5371981"/>
                <a:ext cx="687003" cy="687003"/>
              </a:xfrm>
              <a:prstGeom prst="rect">
                <a:avLst/>
              </a:prstGeom>
            </p:spPr>
          </p:pic>
        </p:grpSp>
        <p:grpSp>
          <p:nvGrpSpPr>
            <p:cNvPr id="75" name="Group 74">
              <a:extLst>
                <a:ext uri="{FF2B5EF4-FFF2-40B4-BE49-F238E27FC236}">
                  <a16:creationId xmlns:a16="http://schemas.microsoft.com/office/drawing/2014/main" id="{FF802082-DA1C-D2BE-08C1-7B1F22BBF527}"/>
                </a:ext>
              </a:extLst>
            </p:cNvPr>
            <p:cNvGrpSpPr/>
            <p:nvPr/>
          </p:nvGrpSpPr>
          <p:grpSpPr>
            <a:xfrm>
              <a:off x="4410466" y="4712800"/>
              <a:ext cx="755703" cy="755703"/>
              <a:chOff x="2409445" y="6297100"/>
              <a:chExt cx="755703" cy="755703"/>
            </a:xfrm>
          </p:grpSpPr>
          <p:sp>
            <p:nvSpPr>
              <p:cNvPr id="53" name="Oval 52">
                <a:extLst>
                  <a:ext uri="{FF2B5EF4-FFF2-40B4-BE49-F238E27FC236}">
                    <a16:creationId xmlns:a16="http://schemas.microsoft.com/office/drawing/2014/main" id="{DAE82E28-BF64-13DF-92D2-C1D5B4E89C92}"/>
                  </a:ext>
                </a:extLst>
              </p:cNvPr>
              <p:cNvSpPr/>
              <p:nvPr/>
            </p:nvSpPr>
            <p:spPr>
              <a:xfrm>
                <a:off x="2409445" y="6297100"/>
                <a:ext cx="755703" cy="755703"/>
              </a:xfrm>
              <a:prstGeom prst="ellipse">
                <a:avLst/>
              </a:prstGeom>
              <a:solidFill>
                <a:srgbClr val="EBF7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chemeClr val="tx1"/>
                  </a:solidFill>
                  <a:effectLst/>
                  <a:uLnTx/>
                  <a:uFillTx/>
                  <a:latin typeface="Arial" panose="020B0604020202020204"/>
                  <a:ea typeface="+mn-ea"/>
                  <a:cs typeface="+mn-cs"/>
                </a:endParaRPr>
              </a:p>
            </p:txBody>
          </p:sp>
          <p:pic>
            <p:nvPicPr>
              <p:cNvPr id="65" name="Graphic 64" descr="Delivery outline">
                <a:extLst>
                  <a:ext uri="{FF2B5EF4-FFF2-40B4-BE49-F238E27FC236}">
                    <a16:creationId xmlns:a16="http://schemas.microsoft.com/office/drawing/2014/main" id="{A822BD08-4914-1206-F6DA-04968434C837}"/>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443795" y="6331450"/>
                <a:ext cx="687003" cy="687003"/>
              </a:xfrm>
              <a:prstGeom prst="rect">
                <a:avLst/>
              </a:prstGeom>
            </p:spPr>
          </p:pic>
        </p:grpSp>
        <p:sp>
          <p:nvSpPr>
            <p:cNvPr id="11" name="TextBox 10">
              <a:extLst>
                <a:ext uri="{FF2B5EF4-FFF2-40B4-BE49-F238E27FC236}">
                  <a16:creationId xmlns:a16="http://schemas.microsoft.com/office/drawing/2014/main" id="{531A6060-6E53-B947-856B-74136627BE23}"/>
                </a:ext>
              </a:extLst>
            </p:cNvPr>
            <p:cNvSpPr txBox="1"/>
            <p:nvPr/>
          </p:nvSpPr>
          <p:spPr>
            <a:xfrm>
              <a:off x="3190554" y="5528966"/>
              <a:ext cx="2250103" cy="773673"/>
            </a:xfrm>
            <a:prstGeom prst="rect">
              <a:avLst/>
            </a:prstGeom>
            <a:noFill/>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Metrics Driven Expansion In Facilities, Deployment, And Additional Specialties</a:t>
              </a:r>
            </a:p>
          </p:txBody>
        </p:sp>
      </p:grpSp>
      <p:grpSp>
        <p:nvGrpSpPr>
          <p:cNvPr id="27" name="Group 26">
            <a:extLst>
              <a:ext uri="{FF2B5EF4-FFF2-40B4-BE49-F238E27FC236}">
                <a16:creationId xmlns:a16="http://schemas.microsoft.com/office/drawing/2014/main" id="{915AD47F-A96B-3795-BDCC-F7E822773C75}"/>
              </a:ext>
            </a:extLst>
          </p:cNvPr>
          <p:cNvGrpSpPr/>
          <p:nvPr/>
        </p:nvGrpSpPr>
        <p:grpSpPr>
          <a:xfrm>
            <a:off x="2804111" y="1157308"/>
            <a:ext cx="5980830" cy="939146"/>
            <a:chOff x="3238671" y="1157308"/>
            <a:chExt cx="5980830" cy="939146"/>
          </a:xfrm>
        </p:grpSpPr>
        <p:sp>
          <p:nvSpPr>
            <p:cNvPr id="5" name="Arrow: Right 4">
              <a:extLst>
                <a:ext uri="{FF2B5EF4-FFF2-40B4-BE49-F238E27FC236}">
                  <a16:creationId xmlns:a16="http://schemas.microsoft.com/office/drawing/2014/main" id="{4D6FDE8E-CCC6-7483-DC78-E06640B20E17}"/>
                </a:ext>
              </a:extLst>
            </p:cNvPr>
            <p:cNvSpPr/>
            <p:nvPr/>
          </p:nvSpPr>
          <p:spPr>
            <a:xfrm>
              <a:off x="3563204" y="1157308"/>
              <a:ext cx="5656297" cy="484632"/>
            </a:xfrm>
            <a:prstGeom prst="rightArrow">
              <a:avLst/>
            </a:prstGeom>
            <a:solidFill>
              <a:srgbClr val="0093B2"/>
            </a:solidFill>
            <a:ln w="6350">
              <a:solidFill>
                <a:srgbClr val="00386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50" b="0"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endParaRPr>
            </a:p>
          </p:txBody>
        </p:sp>
        <p:sp>
          <p:nvSpPr>
            <p:cNvPr id="16" name="TextBox 15">
              <a:extLst>
                <a:ext uri="{FF2B5EF4-FFF2-40B4-BE49-F238E27FC236}">
                  <a16:creationId xmlns:a16="http://schemas.microsoft.com/office/drawing/2014/main" id="{D6232D57-DB74-4476-177F-92FA5ADC146D}"/>
                </a:ext>
              </a:extLst>
            </p:cNvPr>
            <p:cNvSpPr txBox="1"/>
            <p:nvPr/>
          </p:nvSpPr>
          <p:spPr>
            <a:xfrm>
              <a:off x="3563204" y="1553100"/>
              <a:ext cx="5396237" cy="543354"/>
            </a:xfrm>
            <a:prstGeom prst="rect">
              <a:avLst/>
            </a:prstGeom>
            <a:noFill/>
          </p:spPr>
          <p:txBody>
            <a:bodyPr wrap="square">
              <a:spAutoFit/>
            </a:bodyPr>
            <a:lstStyle/>
            <a:p>
              <a:pPr marL="182880" marR="0" lvl="0" indent="-182880" algn="l" defTabSz="914400" rtl="0" eaLnBrk="1" fontAlgn="auto" latinLnBrk="0" hangingPunct="1">
                <a:lnSpc>
                  <a:spcPts val="1600"/>
                </a:lnSpc>
                <a:spcBef>
                  <a:spcPts val="200"/>
                </a:spcBef>
                <a:spcAft>
                  <a:spcPts val="200"/>
                </a:spcAft>
                <a:buClrTx/>
                <a:buSzTx/>
                <a:buFont typeface="Arial" panose="020B0604020202020204" pitchFamily="34" charset="0"/>
                <a:buChar char="•"/>
                <a:tabLst/>
                <a:defRPr/>
              </a:pPr>
              <a:r>
                <a:rPr kumimoji="0" lang="en-US" sz="1250" b="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Rochal</a:t>
              </a:r>
              <a:r>
                <a:rPr kumimoji="0" lang="en-US" sz="125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asset acquisition (brought R&amp;D in-house)</a:t>
              </a:r>
            </a:p>
            <a:p>
              <a:pPr marL="182880" marR="0" lvl="0" indent="-182880" algn="l" defTabSz="914400" rtl="0" eaLnBrk="1" fontAlgn="auto" latinLnBrk="0" hangingPunct="1">
                <a:lnSpc>
                  <a:spcPts val="1600"/>
                </a:lnSpc>
                <a:spcBef>
                  <a:spcPts val="200"/>
                </a:spcBef>
                <a:spcAft>
                  <a:spcPts val="200"/>
                </a:spcAft>
                <a:buClrTx/>
                <a:buSzTx/>
                <a:buFont typeface="Arial" panose="020B0604020202020204" pitchFamily="34" charset="0"/>
                <a:buChar char="•"/>
                <a:tabLst/>
                <a:defRPr/>
              </a:pPr>
              <a:r>
                <a:rPr kumimoji="0" lang="en-US" sz="125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Launched Cook Biotech Inc. products (expanded product offering)</a:t>
              </a:r>
            </a:p>
          </p:txBody>
        </p:sp>
        <p:sp>
          <p:nvSpPr>
            <p:cNvPr id="21" name="Oval 20">
              <a:extLst>
                <a:ext uri="{FF2B5EF4-FFF2-40B4-BE49-F238E27FC236}">
                  <a16:creationId xmlns:a16="http://schemas.microsoft.com/office/drawing/2014/main" id="{1375AD90-0F9D-D396-5121-97C381550194}"/>
                </a:ext>
              </a:extLst>
            </p:cNvPr>
            <p:cNvSpPr/>
            <p:nvPr/>
          </p:nvSpPr>
          <p:spPr>
            <a:xfrm>
              <a:off x="3238671" y="1179337"/>
              <a:ext cx="440575" cy="440575"/>
            </a:xfrm>
            <a:prstGeom prst="ellipse">
              <a:avLst/>
            </a:prstGeom>
            <a:solidFill>
              <a:srgbClr val="0093B2"/>
            </a:solidFill>
            <a:ln w="6350">
              <a:solidFill>
                <a:srgbClr val="003865"/>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50" b="1"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2021</a:t>
              </a:r>
            </a:p>
          </p:txBody>
        </p:sp>
      </p:grpSp>
      <p:grpSp>
        <p:nvGrpSpPr>
          <p:cNvPr id="25" name="Group 24">
            <a:extLst>
              <a:ext uri="{FF2B5EF4-FFF2-40B4-BE49-F238E27FC236}">
                <a16:creationId xmlns:a16="http://schemas.microsoft.com/office/drawing/2014/main" id="{2BC5D183-B242-D1CC-D0D2-B48A88BA2A02}"/>
              </a:ext>
            </a:extLst>
          </p:cNvPr>
          <p:cNvGrpSpPr/>
          <p:nvPr/>
        </p:nvGrpSpPr>
        <p:grpSpPr>
          <a:xfrm>
            <a:off x="2804111" y="2243076"/>
            <a:ext cx="7383368" cy="684370"/>
            <a:chOff x="3238671" y="2230886"/>
            <a:chExt cx="7383368" cy="684370"/>
          </a:xfrm>
        </p:grpSpPr>
        <p:sp>
          <p:nvSpPr>
            <p:cNvPr id="7" name="Arrow: Right 6">
              <a:extLst>
                <a:ext uri="{FF2B5EF4-FFF2-40B4-BE49-F238E27FC236}">
                  <a16:creationId xmlns:a16="http://schemas.microsoft.com/office/drawing/2014/main" id="{F0465579-C177-DCD4-23FC-F796B663CE84}"/>
                </a:ext>
              </a:extLst>
            </p:cNvPr>
            <p:cNvSpPr/>
            <p:nvPr/>
          </p:nvSpPr>
          <p:spPr>
            <a:xfrm>
              <a:off x="3577188" y="2230886"/>
              <a:ext cx="7044851" cy="484632"/>
            </a:xfrm>
            <a:prstGeom prst="rightArrow">
              <a:avLst/>
            </a:prstGeom>
            <a:solidFill>
              <a:srgbClr val="0093B2"/>
            </a:solidFill>
            <a:ln>
              <a:solidFill>
                <a:srgbClr val="00386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50" b="0"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endParaRPr>
            </a:p>
          </p:txBody>
        </p:sp>
        <p:sp>
          <p:nvSpPr>
            <p:cNvPr id="18" name="TextBox 17">
              <a:extLst>
                <a:ext uri="{FF2B5EF4-FFF2-40B4-BE49-F238E27FC236}">
                  <a16:creationId xmlns:a16="http://schemas.microsoft.com/office/drawing/2014/main" id="{8130EB77-86C3-C591-10DB-4850749A52E1}"/>
                </a:ext>
              </a:extLst>
            </p:cNvPr>
            <p:cNvSpPr txBox="1"/>
            <p:nvPr/>
          </p:nvSpPr>
          <p:spPr>
            <a:xfrm>
              <a:off x="3563206" y="2628383"/>
              <a:ext cx="6575506" cy="286873"/>
            </a:xfrm>
            <a:prstGeom prst="rect">
              <a:avLst/>
            </a:prstGeom>
            <a:noFill/>
          </p:spPr>
          <p:txBody>
            <a:bodyPr wrap="square">
              <a:spAutoFit/>
            </a:bodyPr>
            <a:lstStyle/>
            <a:p>
              <a:pPr marL="182880" marR="0" lvl="0" indent="-182880" algn="l" defTabSz="914400" rtl="0" eaLnBrk="1" fontAlgn="auto" latinLnBrk="0" hangingPunct="1">
                <a:lnSpc>
                  <a:spcPts val="1600"/>
                </a:lnSpc>
                <a:spcBef>
                  <a:spcPts val="200"/>
                </a:spcBef>
                <a:spcAft>
                  <a:spcPts val="200"/>
                </a:spcAft>
                <a:buClrTx/>
                <a:buSzTx/>
                <a:buFont typeface="Arial" panose="020B0604020202020204" pitchFamily="34" charset="0"/>
                <a:buChar char="•"/>
                <a:tabLst/>
                <a:defRPr/>
              </a:pPr>
              <a:r>
                <a:rPr kumimoji="0" lang="en-US" sz="1250" b="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Scendia</a:t>
              </a:r>
              <a:r>
                <a:rPr kumimoji="0" lang="en-US" sz="125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Biologics acquisition (expanded product offering)</a:t>
              </a:r>
            </a:p>
          </p:txBody>
        </p:sp>
        <p:sp>
          <p:nvSpPr>
            <p:cNvPr id="22" name="Oval 21">
              <a:extLst>
                <a:ext uri="{FF2B5EF4-FFF2-40B4-BE49-F238E27FC236}">
                  <a16:creationId xmlns:a16="http://schemas.microsoft.com/office/drawing/2014/main" id="{C9894BC2-191C-7C0E-C7A1-E9641D825F7A}"/>
                </a:ext>
              </a:extLst>
            </p:cNvPr>
            <p:cNvSpPr/>
            <p:nvPr/>
          </p:nvSpPr>
          <p:spPr>
            <a:xfrm>
              <a:off x="3238671" y="2252915"/>
              <a:ext cx="440575" cy="440575"/>
            </a:xfrm>
            <a:prstGeom prst="ellipse">
              <a:avLst/>
            </a:prstGeom>
            <a:solidFill>
              <a:srgbClr val="0093B2"/>
            </a:solidFill>
            <a:ln w="6350">
              <a:solidFill>
                <a:srgbClr val="003865"/>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50" b="1"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2022</a:t>
              </a:r>
            </a:p>
          </p:txBody>
        </p:sp>
      </p:grpSp>
      <p:grpSp>
        <p:nvGrpSpPr>
          <p:cNvPr id="26" name="Group 25">
            <a:extLst>
              <a:ext uri="{FF2B5EF4-FFF2-40B4-BE49-F238E27FC236}">
                <a16:creationId xmlns:a16="http://schemas.microsoft.com/office/drawing/2014/main" id="{659C52E7-C006-48E1-246A-F27B82C84BC6}"/>
              </a:ext>
            </a:extLst>
          </p:cNvPr>
          <p:cNvGrpSpPr/>
          <p:nvPr/>
        </p:nvGrpSpPr>
        <p:grpSpPr>
          <a:xfrm>
            <a:off x="2804111" y="3074069"/>
            <a:ext cx="8915309" cy="1195005"/>
            <a:chOff x="3238671" y="3289972"/>
            <a:chExt cx="8915309" cy="1195005"/>
          </a:xfrm>
        </p:grpSpPr>
        <p:sp>
          <p:nvSpPr>
            <p:cNvPr id="14" name="Arrow: Right 13">
              <a:extLst>
                <a:ext uri="{FF2B5EF4-FFF2-40B4-BE49-F238E27FC236}">
                  <a16:creationId xmlns:a16="http://schemas.microsoft.com/office/drawing/2014/main" id="{1F065BD9-BF55-D5E8-58EC-5CC0598C50B0}"/>
                </a:ext>
              </a:extLst>
            </p:cNvPr>
            <p:cNvSpPr/>
            <p:nvPr/>
          </p:nvSpPr>
          <p:spPr>
            <a:xfrm>
              <a:off x="3563204" y="3289972"/>
              <a:ext cx="8458218" cy="484632"/>
            </a:xfrm>
            <a:prstGeom prst="rightArrow">
              <a:avLst/>
            </a:prstGeom>
            <a:solidFill>
              <a:srgbClr val="0093B2"/>
            </a:solidFill>
            <a:ln>
              <a:solidFill>
                <a:srgbClr val="00386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50" b="0" i="0" u="none" strike="noStrike" kern="1200" cap="none" spc="0" normalizeH="0" baseline="0" noProof="0">
                <a:ln>
                  <a:noFill/>
                </a:ln>
                <a:solidFill>
                  <a:schemeClr val="tx1"/>
                </a:solidFill>
                <a:effectLst/>
                <a:uLnTx/>
                <a:uFillTx/>
                <a:latin typeface="Calibri" panose="020F0502020204030204" pitchFamily="34" charset="0"/>
                <a:ea typeface="+mn-ea"/>
                <a:cs typeface="Calibri" panose="020F0502020204030204" pitchFamily="34" charset="0"/>
              </a:endParaRPr>
            </a:p>
          </p:txBody>
        </p:sp>
        <p:sp>
          <p:nvSpPr>
            <p:cNvPr id="20" name="TextBox 19">
              <a:extLst>
                <a:ext uri="{FF2B5EF4-FFF2-40B4-BE49-F238E27FC236}">
                  <a16:creationId xmlns:a16="http://schemas.microsoft.com/office/drawing/2014/main" id="{BD35112A-F1B9-C6A5-6884-3858DA762AA2}"/>
                </a:ext>
              </a:extLst>
            </p:cNvPr>
            <p:cNvSpPr txBox="1"/>
            <p:nvPr/>
          </p:nvSpPr>
          <p:spPr>
            <a:xfrm>
              <a:off x="3563204" y="3683476"/>
              <a:ext cx="8590776" cy="801501"/>
            </a:xfrm>
            <a:prstGeom prst="rect">
              <a:avLst/>
            </a:prstGeom>
            <a:noFill/>
          </p:spPr>
          <p:txBody>
            <a:bodyPr wrap="square">
              <a:spAutoFit/>
            </a:bodyPr>
            <a:lstStyle/>
            <a:p>
              <a:pPr marL="182880" marR="0" lvl="0" indent="-182880" algn="l" defTabSz="914400" rtl="0" eaLnBrk="1" fontAlgn="auto" latinLnBrk="0" hangingPunct="1">
                <a:lnSpc>
                  <a:spcPts val="1600"/>
                </a:lnSpc>
                <a:spcBef>
                  <a:spcPts val="200"/>
                </a:spcBef>
                <a:spcAft>
                  <a:spcPts val="200"/>
                </a:spcAft>
                <a:buClrTx/>
                <a:buSzTx/>
                <a:buFont typeface="Arial" panose="020B0604020202020204" pitchFamily="34" charset="0"/>
                <a:buChar char="•"/>
                <a:tabLst/>
                <a:defRPr/>
              </a:pPr>
              <a:r>
                <a:rPr kumimoji="0" lang="en-US" sz="125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Acquisition of assets related to collagen products (acquired all rights for key products)</a:t>
              </a:r>
            </a:p>
            <a:p>
              <a:pPr marL="182880" marR="0" lvl="0" indent="-182880" algn="l" defTabSz="914400" rtl="0" eaLnBrk="1" fontAlgn="auto" latinLnBrk="0" hangingPunct="1">
                <a:lnSpc>
                  <a:spcPts val="1600"/>
                </a:lnSpc>
                <a:spcBef>
                  <a:spcPts val="200"/>
                </a:spcBef>
                <a:spcAft>
                  <a:spcPts val="200"/>
                </a:spcAft>
                <a:buClrTx/>
                <a:buSzTx/>
                <a:buFont typeface="Arial" panose="020B0604020202020204" pitchFamily="34" charset="0"/>
                <a:buChar char="•"/>
                <a:tabLst/>
                <a:defRPr/>
              </a:pPr>
              <a:r>
                <a:rPr kumimoji="0" lang="en-US" sz="125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Signed major national GPO (contributed to a 67% increase in hospital approvals</a:t>
              </a:r>
              <a:r>
                <a:rPr kumimoji="0" lang="en-US" sz="1250" b="0" i="0" u="none" strike="noStrike" kern="1200" cap="none" spc="0" normalizeH="0" baseline="30000" noProof="0" dirty="0">
                  <a:ln>
                    <a:noFill/>
                  </a:ln>
                  <a:effectLst/>
                  <a:uLnTx/>
                  <a:uFillTx/>
                  <a:latin typeface="Calibri" panose="020F0502020204030204" pitchFamily="34" charset="0"/>
                  <a:ea typeface="+mn-ea"/>
                  <a:cs typeface="Calibri" panose="020F0502020204030204" pitchFamily="34" charset="0"/>
                </a:rPr>
                <a:t>1</a:t>
              </a:r>
              <a:r>
                <a:rPr kumimoji="0" lang="en-US" sz="125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a:t>
              </a:r>
              <a:endParaRPr kumimoji="0" lang="en-US" sz="1250" b="0" i="0" u="none" strike="noStrike" kern="1200" cap="none" spc="0" normalizeH="0" baseline="30000" noProof="0" dirty="0">
                <a:ln>
                  <a:noFill/>
                </a:ln>
                <a:effectLst/>
                <a:uLnTx/>
                <a:uFillTx/>
                <a:latin typeface="Calibri" panose="020F0502020204030204" pitchFamily="34" charset="0"/>
                <a:ea typeface="+mn-ea"/>
                <a:cs typeface="Calibri" panose="020F0502020204030204" pitchFamily="34" charset="0"/>
              </a:endParaRPr>
            </a:p>
            <a:p>
              <a:pPr marL="182880" marR="0" lvl="0" indent="-182880" algn="l" defTabSz="914400" rtl="0" eaLnBrk="1" fontAlgn="auto" latinLnBrk="0" hangingPunct="1">
                <a:lnSpc>
                  <a:spcPts val="1600"/>
                </a:lnSpc>
                <a:spcBef>
                  <a:spcPts val="200"/>
                </a:spcBef>
                <a:spcAft>
                  <a:spcPts val="200"/>
                </a:spcAft>
                <a:buClrTx/>
                <a:buSzTx/>
                <a:buFont typeface="Arial" panose="020B0604020202020204" pitchFamily="34" charset="0"/>
                <a:buChar char="•"/>
                <a:tabLst/>
                <a:defRPr/>
              </a:pPr>
              <a:r>
                <a:rPr kumimoji="0" lang="en-US" sz="125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BIASURGE</a:t>
              </a:r>
              <a:r>
                <a:rPr kumimoji="0" lang="en-US" sz="1250" b="0" i="0" u="none" strike="noStrike" kern="1200" cap="none" spc="0" normalizeH="0" baseline="30000" noProof="0" dirty="0">
                  <a:ln>
                    <a:noFill/>
                  </a:ln>
                  <a:effectLst/>
                  <a:uLnTx/>
                  <a:uFillTx/>
                  <a:latin typeface="Calibri" panose="020F0502020204030204" pitchFamily="34" charset="0"/>
                  <a:ea typeface="+mn-ea"/>
                  <a:cs typeface="Calibri" panose="020F0502020204030204" pitchFamily="34" charset="0"/>
                </a:rPr>
                <a:t>TM</a:t>
              </a:r>
              <a:r>
                <a:rPr kumimoji="0" lang="en-US" sz="125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commercial launch in </a:t>
              </a:r>
              <a:r>
                <a:rPr lang="en-US" sz="1250" dirty="0">
                  <a:latin typeface="Calibri" panose="020F0502020204030204" pitchFamily="34" charset="0"/>
                  <a:cs typeface="Calibri" panose="020F0502020204030204" pitchFamily="34" charset="0"/>
                </a:rPr>
                <a:t>early November 202</a:t>
              </a:r>
              <a:r>
                <a:rPr kumimoji="0" lang="en-US" sz="1250" b="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3 (expanded product offering with greenfield opportunity)</a:t>
              </a:r>
            </a:p>
          </p:txBody>
        </p:sp>
        <p:sp>
          <p:nvSpPr>
            <p:cNvPr id="24" name="Oval 23">
              <a:extLst>
                <a:ext uri="{FF2B5EF4-FFF2-40B4-BE49-F238E27FC236}">
                  <a16:creationId xmlns:a16="http://schemas.microsoft.com/office/drawing/2014/main" id="{D84E1C8C-8C84-005F-D6F7-57371F184C64}"/>
                </a:ext>
              </a:extLst>
            </p:cNvPr>
            <p:cNvSpPr/>
            <p:nvPr/>
          </p:nvSpPr>
          <p:spPr>
            <a:xfrm>
              <a:off x="3238671" y="3312001"/>
              <a:ext cx="440575" cy="440575"/>
            </a:xfrm>
            <a:prstGeom prst="ellipse">
              <a:avLst/>
            </a:prstGeom>
            <a:solidFill>
              <a:srgbClr val="0093B2"/>
            </a:solidFill>
            <a:ln w="6350">
              <a:solidFill>
                <a:srgbClr val="003865"/>
              </a:solid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50" b="1"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2023</a:t>
              </a:r>
            </a:p>
          </p:txBody>
        </p:sp>
      </p:grpSp>
      <p:sp>
        <p:nvSpPr>
          <p:cNvPr id="28" name="TextBox 27">
            <a:extLst>
              <a:ext uri="{FF2B5EF4-FFF2-40B4-BE49-F238E27FC236}">
                <a16:creationId xmlns:a16="http://schemas.microsoft.com/office/drawing/2014/main" id="{6177C087-5F1D-8DA6-9BF9-0F444949861B}"/>
              </a:ext>
            </a:extLst>
          </p:cNvPr>
          <p:cNvSpPr txBox="1"/>
          <p:nvPr/>
        </p:nvSpPr>
        <p:spPr>
          <a:xfrm>
            <a:off x="227879" y="1157308"/>
            <a:ext cx="2273971" cy="3104521"/>
          </a:xfrm>
          <a:prstGeom prst="roundRect">
            <a:avLst>
              <a:gd name="adj" fmla="val 10088"/>
            </a:avLst>
          </a:prstGeom>
          <a:solidFill>
            <a:schemeClr val="bg1">
              <a:lumMod val="95000"/>
            </a:schemeClr>
          </a:solidFill>
          <a:ln>
            <a:solidFill>
              <a:schemeClr val="accent1"/>
            </a:solidFill>
            <a:prstDash val="dash"/>
          </a:ln>
        </p:spPr>
        <p:txBody>
          <a:bodyPr wrap="square" lIns="0" tIns="0" rIns="0" bIns="0" rtlCol="0" anchor="ctr">
            <a:no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Constructing a leading medical technology platform…</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400" b="1"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endParaRPr>
          </a:p>
        </p:txBody>
      </p:sp>
      <p:sp>
        <p:nvSpPr>
          <p:cNvPr id="29" name="TextBox 28">
            <a:extLst>
              <a:ext uri="{FF2B5EF4-FFF2-40B4-BE49-F238E27FC236}">
                <a16:creationId xmlns:a16="http://schemas.microsoft.com/office/drawing/2014/main" id="{A5F567D0-0B9B-EFC8-911C-5EA0E26DA676}"/>
              </a:ext>
            </a:extLst>
          </p:cNvPr>
          <p:cNvSpPr txBox="1"/>
          <p:nvPr/>
        </p:nvSpPr>
        <p:spPr>
          <a:xfrm>
            <a:off x="236484" y="4446995"/>
            <a:ext cx="2266858" cy="1862365"/>
          </a:xfrm>
          <a:prstGeom prst="roundRect">
            <a:avLst>
              <a:gd name="adj" fmla="val 10088"/>
            </a:avLst>
          </a:prstGeom>
          <a:solidFill>
            <a:schemeClr val="bg1">
              <a:lumMod val="95000"/>
            </a:schemeClr>
          </a:solidFill>
          <a:ln>
            <a:solidFill>
              <a:schemeClr val="accent1"/>
            </a:solidFill>
            <a:prstDash val="dash"/>
          </a:ln>
        </p:spPr>
        <p:txBody>
          <a:bodyPr wrap="square" lIns="0" tIns="0" rIns="0" bIns="0" rtlCol="0" anchor="ctr">
            <a:no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…that is positioned to accelerate the next phase of Sanara’s growth</a:t>
            </a:r>
          </a:p>
        </p:txBody>
      </p:sp>
      <p:cxnSp>
        <p:nvCxnSpPr>
          <p:cNvPr id="39" name="Straight Connector 38">
            <a:extLst>
              <a:ext uri="{FF2B5EF4-FFF2-40B4-BE49-F238E27FC236}">
                <a16:creationId xmlns:a16="http://schemas.microsoft.com/office/drawing/2014/main" id="{EB6D78A3-A11D-99A6-DC9E-945404150505}"/>
              </a:ext>
            </a:extLst>
          </p:cNvPr>
          <p:cNvCxnSpPr>
            <a:cxnSpLocks/>
          </p:cNvCxnSpPr>
          <p:nvPr/>
        </p:nvCxnSpPr>
        <p:spPr>
          <a:xfrm>
            <a:off x="276717" y="4354412"/>
            <a:ext cx="11668256" cy="0"/>
          </a:xfrm>
          <a:prstGeom prst="line">
            <a:avLst/>
          </a:prstGeom>
          <a:ln>
            <a:headEnd type="oval"/>
            <a:tailEnd type="oval"/>
          </a:ln>
        </p:spPr>
        <p:style>
          <a:lnRef idx="1">
            <a:schemeClr val="accent1"/>
          </a:lnRef>
          <a:fillRef idx="0">
            <a:schemeClr val="accent1"/>
          </a:fillRef>
          <a:effectRef idx="0">
            <a:schemeClr val="accent1"/>
          </a:effectRef>
          <a:fontRef idx="minor">
            <a:schemeClr val="tx1"/>
          </a:fontRef>
        </p:style>
      </p:cxnSp>
      <p:sp>
        <p:nvSpPr>
          <p:cNvPr id="2" name="Slide Number Placeholder 2">
            <a:extLst>
              <a:ext uri="{FF2B5EF4-FFF2-40B4-BE49-F238E27FC236}">
                <a16:creationId xmlns:a16="http://schemas.microsoft.com/office/drawing/2014/main" id="{69B4A55F-F7B8-70B4-F58A-59C26FC115D3}"/>
              </a:ext>
            </a:extLst>
          </p:cNvPr>
          <p:cNvSpPr>
            <a:spLocks noGrp="1"/>
          </p:cNvSpPr>
          <p:nvPr>
            <p:ph type="sldNum" sz="quarter" idx="12"/>
          </p:nvPr>
        </p:nvSpPr>
        <p:spPr>
          <a:xfrm>
            <a:off x="0" y="6309360"/>
            <a:ext cx="457200" cy="365125"/>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22CCB82-594B-CE40-93A6-C43872A15E5A}" type="slidenum">
              <a:rPr kumimoji="0" lang="en-US" sz="1600" b="1" i="0" u="none" strike="noStrike" kern="1200" cap="none" spc="-100" normalizeH="0" baseline="0" noProof="0" smtClean="0">
                <a:ln>
                  <a:noFill/>
                </a:ln>
                <a:solidFill>
                  <a:srgbClr val="FFFFFF"/>
                </a:solidFill>
                <a:effectLst/>
                <a:uLnTx/>
                <a:uFillTx/>
                <a:latin typeface="Century Schoolbook" panose="02040604050505020304" pitchFamily="18"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600" b="1" i="0" u="none" strike="noStrike" kern="1200" cap="none" spc="-100" normalizeH="0" baseline="0" noProof="0" dirty="0">
              <a:ln>
                <a:noFill/>
              </a:ln>
              <a:solidFill>
                <a:srgbClr val="FFFFFF"/>
              </a:solidFill>
              <a:effectLst/>
              <a:uLnTx/>
              <a:uFillTx/>
              <a:latin typeface="Century Schoolbook" panose="02040604050505020304" pitchFamily="18" charset="0"/>
              <a:ea typeface="+mn-ea"/>
              <a:cs typeface="+mn-cs"/>
            </a:endParaRPr>
          </a:p>
        </p:txBody>
      </p:sp>
      <p:sp>
        <p:nvSpPr>
          <p:cNvPr id="6" name="TextBox 5">
            <a:extLst>
              <a:ext uri="{FF2B5EF4-FFF2-40B4-BE49-F238E27FC236}">
                <a16:creationId xmlns:a16="http://schemas.microsoft.com/office/drawing/2014/main" id="{80A21B78-CD70-54E3-5C74-82FB33401DE6}"/>
              </a:ext>
            </a:extLst>
          </p:cNvPr>
          <p:cNvSpPr txBox="1"/>
          <p:nvPr/>
        </p:nvSpPr>
        <p:spPr>
          <a:xfrm>
            <a:off x="469205" y="6362966"/>
            <a:ext cx="9231076" cy="261610"/>
          </a:xfrm>
          <a:prstGeom prst="rect">
            <a:avLst/>
          </a:prstGeom>
          <a:noFill/>
        </p:spPr>
        <p:txBody>
          <a:bodyPr wrap="square" rtlCol="0" anchor="b" anchorCtr="0">
            <a:spAutoFit/>
          </a:bodyPr>
          <a:lstStyle/>
          <a:p>
            <a:pPr marL="228600" marR="0" lvl="0" indent="-228600" algn="l" defTabSz="914400" rtl="0" eaLnBrk="1" fontAlgn="auto" latinLnBrk="0" hangingPunct="1">
              <a:lnSpc>
                <a:spcPct val="100000"/>
              </a:lnSpc>
              <a:spcBef>
                <a:spcPts val="0"/>
              </a:spcBef>
              <a:spcAft>
                <a:spcPts val="0"/>
              </a:spcAft>
              <a:buClrTx/>
              <a:buSzTx/>
              <a:buFontTx/>
              <a:buAutoNum type="arabicParenBoth"/>
              <a:tabLst/>
              <a:defRPr/>
            </a:pPr>
            <a:r>
              <a:rPr kumimoji="0" lang="en-US" sz="1100" b="0" i="0" u="none" strike="noStrike" kern="1200" cap="none" spc="0" normalizeH="0" baseline="0" noProof="0" dirty="0">
                <a:ln>
                  <a:noFill/>
                </a:ln>
                <a:effectLst/>
                <a:uLnTx/>
                <a:uFillTx/>
                <a:latin typeface="+mj-lt"/>
                <a:ea typeface="+mn-ea"/>
                <a:cs typeface="Calibri" panose="020F0502020204030204" pitchFamily="34" charset="0"/>
              </a:rPr>
              <a:t>Percent increase in hospital approvals is from </a:t>
            </a:r>
            <a:r>
              <a:rPr lang="en-US" sz="1100" dirty="0">
                <a:latin typeface="+mj-lt"/>
                <a:cs typeface="Calibri" panose="020F0502020204030204" pitchFamily="34" charset="0"/>
              </a:rPr>
              <a:t>March 31, 2023</a:t>
            </a:r>
            <a:r>
              <a:rPr kumimoji="0" lang="en-US" sz="1100" b="0" i="0" u="none" strike="noStrike" kern="1200" cap="none" spc="0" normalizeH="0" baseline="0" noProof="0" dirty="0">
                <a:ln>
                  <a:noFill/>
                </a:ln>
                <a:effectLst/>
                <a:uLnTx/>
                <a:uFillTx/>
                <a:latin typeface="+mj-lt"/>
                <a:ea typeface="+mn-ea"/>
                <a:cs typeface="Calibri" panose="020F0502020204030204" pitchFamily="34" charset="0"/>
              </a:rPr>
              <a:t> to </a:t>
            </a:r>
            <a:r>
              <a:rPr lang="en-US" sz="1100" dirty="0">
                <a:latin typeface="+mj-lt"/>
                <a:cs typeface="Calibri" panose="020F0502020204030204" pitchFamily="34" charset="0"/>
              </a:rPr>
              <a:t>June 30,</a:t>
            </a:r>
            <a:r>
              <a:rPr kumimoji="0" lang="en-US" sz="1100" b="0" i="0" u="none" strike="noStrike" kern="1200" cap="none" spc="0" normalizeH="0" baseline="0" noProof="0" dirty="0">
                <a:ln>
                  <a:noFill/>
                </a:ln>
                <a:effectLst/>
                <a:uLnTx/>
                <a:uFillTx/>
                <a:latin typeface="+mj-lt"/>
                <a:ea typeface="+mn-ea"/>
                <a:cs typeface="Calibri" panose="020F0502020204030204" pitchFamily="34" charset="0"/>
              </a:rPr>
              <a:t> 2023.</a:t>
            </a:r>
          </a:p>
        </p:txBody>
      </p:sp>
    </p:spTree>
    <p:extLst>
      <p:ext uri="{BB962C8B-B14F-4D97-AF65-F5344CB8AC3E}">
        <p14:creationId xmlns:p14="http://schemas.microsoft.com/office/powerpoint/2010/main" val="1779226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C18DBB5-A3C6-4F36-A11A-09297CE7DE7F}"/>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622CCB82-594B-CE40-93A6-C43872A15E5A}" type="slidenum">
              <a:rPr kumimoji="0" lang="en-US" sz="1600" b="1" i="0" u="none" strike="noStrike" kern="1200" cap="none" spc="-100" normalizeH="0" baseline="0" noProof="0" smtClean="0">
                <a:ln>
                  <a:noFill/>
                </a:ln>
                <a:solidFill>
                  <a:srgbClr val="FFFFFF"/>
                </a:solidFill>
                <a:effectLst/>
                <a:uLnTx/>
                <a:uFillTx/>
                <a:latin typeface="Century Schoolbook" panose="02040604050505020304" pitchFamily="18"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600" b="1" i="0" u="none" strike="noStrike" kern="1200" cap="none" spc="-100" normalizeH="0" baseline="0" noProof="0" dirty="0">
              <a:ln>
                <a:noFill/>
              </a:ln>
              <a:solidFill>
                <a:srgbClr val="FFFFFF"/>
              </a:solidFill>
              <a:effectLst/>
              <a:uLnTx/>
              <a:uFillTx/>
              <a:latin typeface="Century Schoolbook" panose="02040604050505020304" pitchFamily="18" charset="0"/>
              <a:ea typeface="+mn-ea"/>
              <a:cs typeface="+mn-cs"/>
            </a:endParaRPr>
          </a:p>
        </p:txBody>
      </p:sp>
      <p:sp>
        <p:nvSpPr>
          <p:cNvPr id="14" name="TextBox 13">
            <a:extLst>
              <a:ext uri="{FF2B5EF4-FFF2-40B4-BE49-F238E27FC236}">
                <a16:creationId xmlns:a16="http://schemas.microsoft.com/office/drawing/2014/main" id="{14988D1D-BECE-408D-8BA1-6C7E5570B38D}"/>
              </a:ext>
            </a:extLst>
          </p:cNvPr>
          <p:cNvSpPr txBox="1"/>
          <p:nvPr/>
        </p:nvSpPr>
        <p:spPr>
          <a:xfrm>
            <a:off x="230706" y="1150341"/>
            <a:ext cx="9613168" cy="5007589"/>
          </a:xfrm>
          <a:prstGeom prst="rect">
            <a:avLst/>
          </a:prstGeom>
          <a:noFill/>
          <a:ln>
            <a:noFill/>
          </a:ln>
        </p:spPr>
        <p:txBody>
          <a:bodyPr wrap="square" rtlCol="0">
            <a:spAutoFit/>
          </a:bodyPr>
          <a:lstStyle/>
          <a:p>
            <a:pPr marR="0" lvl="0" algn="l" defTabSz="1333500" rtl="0" eaLnBrk="1" fontAlgn="auto" latinLnBrk="0" hangingPunct="1">
              <a:lnSpc>
                <a:spcPct val="150000"/>
              </a:lnSpc>
              <a:spcBef>
                <a:spcPts val="0"/>
              </a:spcBef>
              <a:spcAft>
                <a:spcPts val="1200"/>
              </a:spcAft>
              <a:buClrTx/>
              <a:buSzTx/>
              <a:tabLst/>
              <a:defRPr/>
            </a:pPr>
            <a:r>
              <a:rPr lang="en-US" sz="1400" b="1" u="sng" dirty="0">
                <a:latin typeface="Arial" panose="020B0604020202020204" pitchFamily="34" charset="0"/>
                <a:cs typeface="Arial" panose="020B0604020202020204" pitchFamily="34" charset="0"/>
              </a:rPr>
              <a:t>Q3 2023 Sales Overview (Unaudited)</a:t>
            </a:r>
          </a:p>
          <a:p>
            <a:pPr marL="285750" indent="-285750" defTabSz="1333500">
              <a:lnSpc>
                <a:spcPct val="150000"/>
              </a:lnSpc>
              <a:spcAft>
                <a:spcPts val="1200"/>
              </a:spcAft>
              <a:buFont typeface="Arial" panose="020B0604020202020204" pitchFamily="34" charset="0"/>
              <a:buChar char="•"/>
              <a:defRPr/>
            </a:pPr>
            <a:r>
              <a:rPr kumimoji="0" lang="en-US" sz="1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Q</a:t>
            </a:r>
            <a:r>
              <a:rPr lang="en-US" sz="1400" dirty="0">
                <a:latin typeface="Arial" panose="020B0604020202020204" pitchFamily="34" charset="0"/>
                <a:cs typeface="Arial" panose="020B0604020202020204" pitchFamily="34" charset="0"/>
              </a:rPr>
              <a:t>3</a:t>
            </a:r>
            <a:r>
              <a:rPr kumimoji="0" lang="en-US" sz="1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rate of sales </a:t>
            </a:r>
            <a:r>
              <a:rPr lang="en-US" sz="1400" dirty="0">
                <a:latin typeface="Arial" panose="020B0604020202020204" pitchFamily="34" charset="0"/>
                <a:cs typeface="Arial" panose="020B0604020202020204" pitchFamily="34" charset="0"/>
              </a:rPr>
              <a:t>growth was impacted due to:</a:t>
            </a:r>
          </a:p>
          <a:p>
            <a:pPr marL="742950" lvl="1" indent="-285750" defTabSz="1333500">
              <a:lnSpc>
                <a:spcPct val="150000"/>
              </a:lnSpc>
              <a:spcAft>
                <a:spcPts val="1200"/>
              </a:spcAft>
              <a:buFont typeface="Arial" panose="020B0604020202020204" pitchFamily="34" charset="0"/>
              <a:buChar char="•"/>
              <a:defRPr/>
            </a:pPr>
            <a:r>
              <a:rPr lang="en-US" sz="1400" dirty="0">
                <a:latin typeface="Arial" panose="020B0604020202020204" pitchFamily="34" charset="0"/>
                <a:cs typeface="Arial" panose="020B0604020202020204" pitchFamily="34" charset="0"/>
              </a:rPr>
              <a:t>Continued ALLOCYTE</a:t>
            </a:r>
            <a:r>
              <a:rPr lang="en-US" sz="1200" baseline="30000" dirty="0">
                <a:solidFill>
                  <a:schemeClr val="tx1"/>
                </a:solidFill>
                <a:latin typeface="+mn-lt"/>
              </a:rPr>
              <a:t>®</a:t>
            </a:r>
            <a:r>
              <a:rPr lang="en-US" sz="1400" dirty="0">
                <a:latin typeface="Arial" panose="020B0604020202020204" pitchFamily="34" charset="0"/>
                <a:cs typeface="Arial" panose="020B0604020202020204" pitchFamily="34" charset="0"/>
              </a:rPr>
              <a:t> supply issues</a:t>
            </a:r>
          </a:p>
          <a:p>
            <a:pPr marL="742950" lvl="1" indent="-285750" defTabSz="1333500">
              <a:lnSpc>
                <a:spcPct val="150000"/>
              </a:lnSpc>
              <a:spcAft>
                <a:spcPts val="1200"/>
              </a:spcAft>
              <a:buFont typeface="Arial" panose="020B0604020202020204" pitchFamily="34" charset="0"/>
              <a:buChar char="•"/>
              <a:defRPr/>
            </a:pPr>
            <a:r>
              <a:rPr lang="en-US" sz="1400" dirty="0" err="1">
                <a:latin typeface="Arial" panose="020B0604020202020204" pitchFamily="34" charset="0"/>
                <a:cs typeface="Arial" panose="020B0604020202020204" pitchFamily="34" charset="0"/>
              </a:rPr>
              <a:t>CellerateRX</a:t>
            </a:r>
            <a:r>
              <a:rPr lang="en-US" sz="1400" baseline="30000" dirty="0">
                <a:solidFill>
                  <a:schemeClr val="tx1"/>
                </a:solidFill>
                <a:latin typeface="+mn-lt"/>
              </a:rPr>
              <a:t> ®</a:t>
            </a:r>
            <a:r>
              <a:rPr lang="en-US" sz="1400" dirty="0">
                <a:latin typeface="Arial" panose="020B0604020202020204" pitchFamily="34" charset="0"/>
                <a:cs typeface="Arial" panose="020B0604020202020204" pitchFamily="34" charset="0"/>
              </a:rPr>
              <a:t> usage levels negatively impacted growth in four territories.  These territory challenges have been analyzed and appropriate adjustments have been made.</a:t>
            </a:r>
          </a:p>
          <a:p>
            <a:pPr marL="285750" indent="-285750" defTabSz="1333500">
              <a:lnSpc>
                <a:spcPct val="150000"/>
              </a:lnSpc>
              <a:spcAft>
                <a:spcPts val="1200"/>
              </a:spcAft>
              <a:buFont typeface="Arial" panose="020B0604020202020204" pitchFamily="34" charset="0"/>
              <a:buChar char="•"/>
              <a:defRPr/>
            </a:pPr>
            <a:r>
              <a:rPr lang="en-US" sz="1400" dirty="0">
                <a:latin typeface="Arial" panose="020B0604020202020204" pitchFamily="34" charset="0"/>
                <a:cs typeface="Arial" panose="020B0604020202020204" pitchFamily="34" charset="0"/>
              </a:rPr>
              <a:t>Company believes the ALLOCYTE</a:t>
            </a:r>
            <a:r>
              <a:rPr lang="en-US" sz="1200" baseline="30000" dirty="0">
                <a:solidFill>
                  <a:schemeClr val="tx1"/>
                </a:solidFill>
                <a:latin typeface="+mn-lt"/>
              </a:rPr>
              <a:t>®</a:t>
            </a:r>
            <a:r>
              <a:rPr lang="en-US" sz="1400" dirty="0">
                <a:latin typeface="Arial" panose="020B0604020202020204" pitchFamily="34" charset="0"/>
                <a:cs typeface="Arial" panose="020B0604020202020204" pitchFamily="34" charset="0"/>
              </a:rPr>
              <a:t> supply issue has been resolved through the availability of ALLOCYTE</a:t>
            </a:r>
            <a:r>
              <a:rPr lang="en-US" sz="1200" baseline="30000" dirty="0">
                <a:solidFill>
                  <a:schemeClr val="tx1"/>
                </a:solidFill>
                <a:latin typeface="+mn-lt"/>
              </a:rPr>
              <a:t>®</a:t>
            </a:r>
            <a:r>
              <a:rPr lang="en-US" sz="1400" dirty="0">
                <a:latin typeface="Arial" panose="020B0604020202020204" pitchFamily="34" charset="0"/>
                <a:cs typeface="Arial" panose="020B0604020202020204" pitchFamily="34" charset="0"/>
              </a:rPr>
              <a:t> Plus and is reengaging with customers.</a:t>
            </a:r>
          </a:p>
          <a:p>
            <a:pPr marL="285750" marR="0" lvl="0" indent="-285750" algn="l" defTabSz="13335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kumimoji="0" lang="en-US" sz="1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Our </a:t>
            </a:r>
            <a:r>
              <a:rPr lang="en-US" sz="1400" dirty="0">
                <a:latin typeface="Arial" panose="020B0604020202020204" pitchFamily="34" charset="0"/>
                <a:cs typeface="Arial" panose="020B0604020202020204" pitchFamily="34" charset="0"/>
              </a:rPr>
              <a:t>products were </a:t>
            </a:r>
            <a:r>
              <a:rPr kumimoji="0" lang="en-US" sz="1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sold in </a:t>
            </a:r>
            <a:r>
              <a:rPr lang="en-US" sz="1400" dirty="0">
                <a:latin typeface="Arial" panose="020B0604020202020204" pitchFamily="34" charset="0"/>
                <a:cs typeface="Arial" panose="020B0604020202020204" pitchFamily="34" charset="0"/>
              </a:rPr>
              <a:t>over 1,000</a:t>
            </a:r>
            <a:r>
              <a:rPr kumimoji="0" lang="en-US" sz="1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hospitals/ASCs across 32 states plus the District of Columbia</a:t>
            </a:r>
            <a:r>
              <a:rPr kumimoji="0" lang="en-US" sz="1400" b="0" i="0" u="none" strike="noStrike" kern="1200" cap="none" spc="0" normalizeH="0" baseline="30000" noProof="0" dirty="0">
                <a:ln>
                  <a:noFill/>
                </a:ln>
                <a:effectLst/>
                <a:uLnTx/>
                <a:uFillTx/>
                <a:latin typeface="Arial" panose="020B0604020202020204" pitchFamily="34" charset="0"/>
                <a:ea typeface="+mn-ea"/>
                <a:cs typeface="Arial" panose="020B0604020202020204" pitchFamily="34" charset="0"/>
              </a:rPr>
              <a:t>(1)</a:t>
            </a:r>
            <a:r>
              <a:rPr kumimoji="0" lang="en-US" sz="1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a:t>
            </a:r>
            <a:r>
              <a:rPr lang="en-US" sz="1400" dirty="0">
                <a:latin typeface="Arial" panose="020B0604020202020204" pitchFamily="34" charset="0"/>
                <a:cs typeface="Arial" panose="020B0604020202020204" pitchFamily="34" charset="0"/>
              </a:rPr>
              <a:t>in the TTM.  A 33</a:t>
            </a:r>
            <a:r>
              <a:rPr lang="en-US" sz="1400" baseline="30000" dirty="0">
                <a:latin typeface="Arial" panose="020B0604020202020204" pitchFamily="34" charset="0"/>
                <a:cs typeface="Arial" panose="020B0604020202020204" pitchFamily="34" charset="0"/>
              </a:rPr>
              <a:t>rd</a:t>
            </a:r>
            <a:r>
              <a:rPr lang="en-US" sz="1400" dirty="0">
                <a:latin typeface="Arial" panose="020B0604020202020204" pitchFamily="34" charset="0"/>
                <a:cs typeface="Arial" panose="020B0604020202020204" pitchFamily="34" charset="0"/>
              </a:rPr>
              <a:t> state missed our TTM revenue cutoff </a:t>
            </a:r>
            <a:r>
              <a:rPr kumimoji="0" lang="en-US" sz="1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by less than $2,000.  </a:t>
            </a:r>
          </a:p>
          <a:p>
            <a:pPr marL="285750" marR="0" lvl="0" indent="-285750" algn="l" defTabSz="13335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sz="1400" dirty="0">
                <a:latin typeface="Arial" panose="020B0604020202020204" pitchFamily="34" charset="0"/>
                <a:cs typeface="Arial" panose="020B0604020202020204" pitchFamily="34" charset="0"/>
              </a:rPr>
              <a:t>Our products were contracted or </a:t>
            </a:r>
            <a:r>
              <a:rPr kumimoji="0" lang="en-US" sz="1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approved to be sold in </a:t>
            </a:r>
            <a:r>
              <a:rPr lang="en-US" sz="1400" dirty="0">
                <a:latin typeface="Arial" panose="020B0604020202020204" pitchFamily="34" charset="0"/>
                <a:cs typeface="Arial" panose="020B0604020202020204" pitchFamily="34" charset="0"/>
              </a:rPr>
              <a:t>more than 3,000</a:t>
            </a:r>
            <a:r>
              <a:rPr kumimoji="0" lang="en-US" sz="1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hospitals/ASCs as of September</a:t>
            </a:r>
            <a:r>
              <a:rPr lang="en-US" sz="1400" dirty="0">
                <a:latin typeface="Arial" panose="020B0604020202020204" pitchFamily="34" charset="0"/>
                <a:cs typeface="Arial" panose="020B0604020202020204" pitchFamily="34" charset="0"/>
              </a:rPr>
              <a:t> 30, 2023.</a:t>
            </a:r>
          </a:p>
          <a:p>
            <a:pPr marL="285750" indent="-285750" defTabSz="1333500">
              <a:lnSpc>
                <a:spcPct val="150000"/>
              </a:lnSpc>
              <a:spcAft>
                <a:spcPts val="1200"/>
              </a:spcAft>
              <a:buFont typeface="Arial" panose="020B0604020202020204" pitchFamily="34" charset="0"/>
              <a:buChar char="•"/>
              <a:defRPr/>
            </a:pPr>
            <a:r>
              <a:rPr lang="en-US" sz="1400" dirty="0">
                <a:latin typeface="Arial" panose="020B0604020202020204" pitchFamily="34" charset="0"/>
                <a:cs typeface="Arial" panose="020B0604020202020204" pitchFamily="34" charset="0"/>
              </a:rPr>
              <a:t>Leveraging field intelligence and data analytics, we have hired twelve new sales representatives (net +7) this year prior to the end of Q3; expected material impact on sales within 6-9 months after initial hire date.</a:t>
            </a:r>
          </a:p>
        </p:txBody>
      </p:sp>
      <p:sp>
        <p:nvSpPr>
          <p:cNvPr id="132" name="Title 1">
            <a:extLst>
              <a:ext uri="{FF2B5EF4-FFF2-40B4-BE49-F238E27FC236}">
                <a16:creationId xmlns:a16="http://schemas.microsoft.com/office/drawing/2014/main" id="{30260F9C-B6D4-4C16-A80E-B7199A81CA18}"/>
              </a:ext>
            </a:extLst>
          </p:cNvPr>
          <p:cNvSpPr txBox="1">
            <a:spLocks/>
          </p:cNvSpPr>
          <p:nvPr/>
        </p:nvSpPr>
        <p:spPr>
          <a:xfrm>
            <a:off x="457200" y="165830"/>
            <a:ext cx="9372600" cy="80507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2800" b="1" i="0" kern="1200">
                <a:solidFill>
                  <a:schemeClr val="bg1"/>
                </a:solidFill>
                <a:latin typeface="Georgia" panose="02040502050405020303" pitchFamily="18"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dirty="0">
                <a:solidFill>
                  <a:srgbClr val="FFFFFF"/>
                </a:solidFill>
              </a:rPr>
              <a:t>Surgical Sales</a:t>
            </a:r>
            <a:endParaRPr kumimoji="0" lang="en-US" sz="2800" b="1" i="0" u="none" strike="noStrike" kern="1200" cap="none" spc="0" normalizeH="0" baseline="0" noProof="0" dirty="0">
              <a:ln>
                <a:noFill/>
              </a:ln>
              <a:solidFill>
                <a:srgbClr val="FFFFFF"/>
              </a:solidFill>
              <a:effectLst/>
              <a:uLnTx/>
              <a:uFillTx/>
              <a:latin typeface="Georgia" panose="02040502050405020303" pitchFamily="18" charset="0"/>
              <a:ea typeface="+mj-ea"/>
              <a:cs typeface="+mj-cs"/>
            </a:endParaRPr>
          </a:p>
        </p:txBody>
      </p:sp>
      <p:sp>
        <p:nvSpPr>
          <p:cNvPr id="2" name="TextBox 1">
            <a:extLst>
              <a:ext uri="{FF2B5EF4-FFF2-40B4-BE49-F238E27FC236}">
                <a16:creationId xmlns:a16="http://schemas.microsoft.com/office/drawing/2014/main" id="{08491794-A8C6-4FE0-98EA-B13046814935}"/>
              </a:ext>
            </a:extLst>
          </p:cNvPr>
          <p:cNvSpPr txBox="1"/>
          <p:nvPr/>
        </p:nvSpPr>
        <p:spPr>
          <a:xfrm>
            <a:off x="457200" y="6369455"/>
            <a:ext cx="3780202" cy="261610"/>
          </a:xfrm>
          <a:prstGeom prst="rect">
            <a:avLst/>
          </a:prstGeom>
          <a:noFill/>
        </p:spPr>
        <p:txBody>
          <a:bodyPr wrap="none" rtlCol="0">
            <a:spAutoFit/>
          </a:bodyPr>
          <a:lstStyle/>
          <a:p>
            <a:pPr marL="228600" indent="-228600">
              <a:buFontTx/>
              <a:buAutoNum type="arabicParenBoth"/>
              <a:defRPr/>
            </a:pPr>
            <a:r>
              <a:rPr lang="en-US" sz="1100" dirty="0">
                <a:latin typeface="+mj-lt"/>
              </a:rPr>
              <a:t>Based on a minimum of $50,000 revenue in the TTM.</a:t>
            </a:r>
            <a:r>
              <a:rPr kumimoji="0" lang="en-US" sz="1100" b="0" i="0" u="none" strike="noStrike" kern="1200" cap="none" spc="0" normalizeH="0" baseline="0" noProof="0" dirty="0">
                <a:ln>
                  <a:noFill/>
                </a:ln>
                <a:effectLst/>
                <a:uLnTx/>
                <a:uFillTx/>
                <a:latin typeface="+mj-lt"/>
                <a:ea typeface="+mn-ea"/>
                <a:cs typeface="+mn-cs"/>
              </a:rPr>
              <a:t> </a:t>
            </a:r>
          </a:p>
        </p:txBody>
      </p:sp>
      <p:pic>
        <p:nvPicPr>
          <p:cNvPr id="6" name="Picture 5">
            <a:extLst>
              <a:ext uri="{FF2B5EF4-FFF2-40B4-BE49-F238E27FC236}">
                <a16:creationId xmlns:a16="http://schemas.microsoft.com/office/drawing/2014/main" id="{B04EC1C1-644E-4074-8462-B5F5A9D925F0}"/>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843874" y="1230551"/>
            <a:ext cx="1831409" cy="1414890"/>
          </a:xfrm>
          <a:prstGeom prst="rect">
            <a:avLst/>
          </a:prstGeom>
        </p:spPr>
      </p:pic>
    </p:spTree>
    <p:extLst>
      <p:ext uri="{BB962C8B-B14F-4D97-AF65-F5344CB8AC3E}">
        <p14:creationId xmlns:p14="http://schemas.microsoft.com/office/powerpoint/2010/main" val="1059284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34472-5CE4-CE58-477E-4F28541098F8}"/>
              </a:ext>
            </a:extLst>
          </p:cNvPr>
          <p:cNvSpPr>
            <a:spLocks noGrp="1"/>
          </p:cNvSpPr>
          <p:nvPr>
            <p:ph type="title"/>
          </p:nvPr>
        </p:nvSpPr>
        <p:spPr>
          <a:xfrm>
            <a:off x="538542" y="176463"/>
            <a:ext cx="9372600" cy="805070"/>
          </a:xfrm>
        </p:spPr>
        <p:txBody>
          <a:bodyPr/>
          <a:lstStyle/>
          <a:p>
            <a:r>
              <a:rPr lang="en-US" dirty="0"/>
              <a:t>Surgical Sales (continued)</a:t>
            </a:r>
          </a:p>
        </p:txBody>
      </p:sp>
      <p:sp>
        <p:nvSpPr>
          <p:cNvPr id="3" name="Slide Number Placeholder 2">
            <a:extLst>
              <a:ext uri="{FF2B5EF4-FFF2-40B4-BE49-F238E27FC236}">
                <a16:creationId xmlns:a16="http://schemas.microsoft.com/office/drawing/2014/main" id="{E57F0EB6-D673-1113-9D06-F6ABDB01931E}"/>
              </a:ext>
            </a:extLst>
          </p:cNvPr>
          <p:cNvSpPr>
            <a:spLocks noGrp="1"/>
          </p:cNvSpPr>
          <p:nvPr>
            <p:ph type="sldNum" sz="quarter" idx="12"/>
          </p:nvPr>
        </p:nvSpPr>
        <p:spPr/>
        <p:txBody>
          <a:bodyPr/>
          <a:lstStyle/>
          <a:p>
            <a:fld id="{622CCB82-594B-CE40-93A6-C43872A15E5A}" type="slidenum">
              <a:rPr lang="en-US" smtClean="0"/>
              <a:t>6</a:t>
            </a:fld>
            <a:endParaRPr lang="en-US" dirty="0"/>
          </a:p>
        </p:txBody>
      </p:sp>
      <p:sp>
        <p:nvSpPr>
          <p:cNvPr id="7" name="TextBox 6">
            <a:extLst>
              <a:ext uri="{FF2B5EF4-FFF2-40B4-BE49-F238E27FC236}">
                <a16:creationId xmlns:a16="http://schemas.microsoft.com/office/drawing/2014/main" id="{B3389F1E-BDD0-03AC-D5B0-549D242CFA80}"/>
              </a:ext>
            </a:extLst>
          </p:cNvPr>
          <p:cNvSpPr txBox="1"/>
          <p:nvPr/>
        </p:nvSpPr>
        <p:spPr>
          <a:xfrm>
            <a:off x="538542" y="1124587"/>
            <a:ext cx="11012069" cy="2068323"/>
          </a:xfrm>
          <a:prstGeom prst="rect">
            <a:avLst/>
          </a:prstGeom>
          <a:noFill/>
        </p:spPr>
        <p:txBody>
          <a:bodyPr wrap="square">
            <a:spAutoFit/>
          </a:bodyPr>
          <a:lstStyle/>
          <a:p>
            <a:pPr defTabSz="1333500">
              <a:lnSpc>
                <a:spcPct val="150000"/>
              </a:lnSpc>
              <a:spcAft>
                <a:spcPts val="1200"/>
              </a:spcAft>
              <a:defRPr/>
            </a:pPr>
            <a:r>
              <a:rPr lang="en-US" sz="1400" b="1" u="sng" dirty="0">
                <a:latin typeface="Arial" panose="020B0604020202020204" pitchFamily="34" charset="0"/>
                <a:cs typeface="Arial" panose="020B0604020202020204" pitchFamily="34" charset="0"/>
              </a:rPr>
              <a:t>Q3 2023 Sales Overview</a:t>
            </a:r>
          </a:p>
          <a:p>
            <a:pPr marL="285750" indent="-285750" defTabSz="1333500">
              <a:lnSpc>
                <a:spcPct val="150000"/>
              </a:lnSpc>
              <a:spcAft>
                <a:spcPts val="1200"/>
              </a:spcAft>
              <a:buFont typeface="Arial" panose="020B0604020202020204" pitchFamily="34" charset="0"/>
              <a:buChar char="•"/>
              <a:defRPr/>
            </a:pPr>
            <a:r>
              <a:rPr kumimoji="0" lang="en-US" sz="1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Sales of soft tissue products were $13.6 million in </a:t>
            </a:r>
            <a:r>
              <a:rPr lang="en-US" sz="1400" dirty="0">
                <a:latin typeface="Arial" panose="020B0604020202020204" pitchFamily="34" charset="0"/>
                <a:cs typeface="Arial" panose="020B0604020202020204" pitchFamily="34" charset="0"/>
              </a:rPr>
              <a:t>Q3 (</a:t>
            </a:r>
            <a:r>
              <a:rPr lang="en-US" sz="1400" dirty="0" err="1">
                <a:latin typeface="Arial" panose="020B0604020202020204" pitchFamily="34" charset="0"/>
                <a:cs typeface="Arial" panose="020B0604020202020204" pitchFamily="34" charset="0"/>
              </a:rPr>
              <a:t>CellerateRX</a:t>
            </a:r>
            <a:r>
              <a:rPr lang="en-US" sz="1200" baseline="30000" dirty="0">
                <a:solidFill>
                  <a:schemeClr val="tx1"/>
                </a:solidFill>
                <a:latin typeface="+mn-lt"/>
              </a:rPr>
              <a:t>®</a:t>
            </a:r>
            <a:r>
              <a:rPr lang="en-US" sz="1400" dirty="0">
                <a:latin typeface="Arial" panose="020B0604020202020204" pitchFamily="34" charset="0"/>
                <a:cs typeface="Arial" panose="020B0604020202020204" pitchFamily="34" charset="0"/>
              </a:rPr>
              <a:t>, FORTIFY TRG</a:t>
            </a:r>
            <a:r>
              <a:rPr lang="en-US" sz="1200" baseline="30000" dirty="0">
                <a:solidFill>
                  <a:schemeClr val="tx1"/>
                </a:solidFill>
                <a:latin typeface="+mn-lt"/>
              </a:rPr>
              <a:t>®</a:t>
            </a:r>
            <a:r>
              <a:rPr lang="en-US" sz="1400" dirty="0">
                <a:latin typeface="Arial" panose="020B0604020202020204" pitchFamily="34" charset="0"/>
                <a:cs typeface="Arial" panose="020B0604020202020204" pitchFamily="34" charset="0"/>
              </a:rPr>
              <a:t> Tissue Repair Graft, FORTIFY FLOWABLE</a:t>
            </a:r>
            <a:r>
              <a:rPr lang="en-US" sz="1200" baseline="30000" dirty="0">
                <a:solidFill>
                  <a:schemeClr val="tx1"/>
                </a:solidFill>
                <a:latin typeface="+mn-lt"/>
              </a:rPr>
              <a:t>®</a:t>
            </a:r>
            <a:r>
              <a:rPr lang="en-US" sz="1400" dirty="0">
                <a:latin typeface="Arial" panose="020B0604020202020204" pitchFamily="34" charset="0"/>
                <a:cs typeface="Arial" panose="020B0604020202020204" pitchFamily="34" charset="0"/>
              </a:rPr>
              <a:t> ECM, and TEXAGEN</a:t>
            </a:r>
            <a:r>
              <a:rPr lang="en-US" sz="1200" baseline="30000" dirty="0">
                <a:solidFill>
                  <a:schemeClr val="tx1"/>
                </a:solidFill>
                <a:latin typeface="+mn-lt"/>
              </a:rPr>
              <a:t>®</a:t>
            </a:r>
            <a:r>
              <a:rPr lang="en-US" sz="1400" dirty="0">
                <a:latin typeface="Arial" panose="020B0604020202020204" pitchFamily="34" charset="0"/>
                <a:cs typeface="Arial" panose="020B0604020202020204" pitchFamily="34" charset="0"/>
              </a:rPr>
              <a:t> Amniotic Membrane Allograft)</a:t>
            </a:r>
            <a:endParaRPr kumimoji="0" lang="en-US" sz="1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a:p>
            <a:pPr marL="285750" indent="-285750" defTabSz="1333500">
              <a:lnSpc>
                <a:spcPct val="150000"/>
              </a:lnSpc>
              <a:spcAft>
                <a:spcPts val="1200"/>
              </a:spcAft>
              <a:buFont typeface="Arial" panose="020B0604020202020204" pitchFamily="34" charset="0"/>
              <a:buChar char="•"/>
              <a:defRPr/>
            </a:pPr>
            <a:r>
              <a:rPr lang="en-US" sz="1400" dirty="0">
                <a:latin typeface="Arial" panose="020B0604020202020204" pitchFamily="34" charset="0"/>
                <a:cs typeface="Arial" panose="020B0604020202020204" pitchFamily="34" charset="0"/>
              </a:rPr>
              <a:t>Sales of bone fusion products were $2.3 million in Q3 (</a:t>
            </a:r>
            <a:r>
              <a:rPr lang="en-US" sz="1400" dirty="0" err="1">
                <a:latin typeface="Arial" panose="020B0604020202020204" pitchFamily="34" charset="0"/>
                <a:cs typeface="Arial" panose="020B0604020202020204" pitchFamily="34" charset="0"/>
              </a:rPr>
              <a:t>BiFORM</a:t>
            </a:r>
            <a:r>
              <a:rPr lang="en-US" sz="1200" baseline="30000" dirty="0">
                <a:solidFill>
                  <a:schemeClr val="tx1"/>
                </a:solidFill>
                <a:latin typeface="+mn-lt"/>
              </a:rPr>
              <a:t>®</a:t>
            </a:r>
            <a:r>
              <a:rPr lang="en-US" sz="1400" dirty="0">
                <a:latin typeface="Arial" panose="020B0604020202020204" pitchFamily="34" charset="0"/>
                <a:cs typeface="Arial" panose="020B0604020202020204" pitchFamily="34" charset="0"/>
              </a:rPr>
              <a:t> Bioactive Moldable Matrix, AMPLIFY</a:t>
            </a:r>
            <a:r>
              <a:rPr lang="en-US" sz="1800" dirty="0">
                <a:effectLst/>
                <a:latin typeface="Helvetica" panose="020B0604020202020204" pitchFamily="34" charset="0"/>
                <a:ea typeface="Calibri" panose="020F0502020204030204" pitchFamily="34" charset="0"/>
              </a:rPr>
              <a:t>™</a:t>
            </a:r>
            <a:r>
              <a:rPr lang="en-US" sz="1400" dirty="0">
                <a:latin typeface="Arial" panose="020B0604020202020204" pitchFamily="34" charset="0"/>
                <a:cs typeface="Arial" panose="020B0604020202020204" pitchFamily="34" charset="0"/>
              </a:rPr>
              <a:t> Verified Inductive Bone Matrix, and ALLOCYTE</a:t>
            </a:r>
            <a:r>
              <a:rPr lang="en-US" sz="1200" baseline="30000" dirty="0">
                <a:solidFill>
                  <a:schemeClr val="tx1"/>
                </a:solidFill>
                <a:latin typeface="+mn-lt"/>
              </a:rPr>
              <a:t>®</a:t>
            </a:r>
            <a:r>
              <a:rPr lang="en-US" sz="1400" dirty="0">
                <a:latin typeface="Arial" panose="020B0604020202020204" pitchFamily="34" charset="0"/>
                <a:cs typeface="Arial" panose="020B0604020202020204" pitchFamily="34" charset="0"/>
              </a:rPr>
              <a:t> Advanced Cellular Bone Matrix)</a:t>
            </a:r>
          </a:p>
        </p:txBody>
      </p:sp>
    </p:spTree>
    <p:extLst>
      <p:ext uri="{BB962C8B-B14F-4D97-AF65-F5344CB8AC3E}">
        <p14:creationId xmlns:p14="http://schemas.microsoft.com/office/powerpoint/2010/main" val="2666828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43831-685D-55B8-2962-65DE1CC3AA44}"/>
              </a:ext>
            </a:extLst>
          </p:cNvPr>
          <p:cNvSpPr>
            <a:spLocks noGrp="1"/>
          </p:cNvSpPr>
          <p:nvPr>
            <p:ph type="title"/>
          </p:nvPr>
        </p:nvSpPr>
        <p:spPr>
          <a:xfrm>
            <a:off x="457200" y="183515"/>
            <a:ext cx="9372600" cy="805070"/>
          </a:xfrm>
        </p:spPr>
        <p:txBody>
          <a:bodyPr/>
          <a:lstStyle/>
          <a:p>
            <a:r>
              <a:rPr lang="en-US" dirty="0">
                <a:latin typeface="Georgia" panose="02040502050405020303" pitchFamily="18" charset="0"/>
              </a:rPr>
              <a:t>BIASURGE™  – Product Launch</a:t>
            </a:r>
          </a:p>
        </p:txBody>
      </p:sp>
      <p:sp>
        <p:nvSpPr>
          <p:cNvPr id="4" name="Slide Number Placeholder 3">
            <a:extLst>
              <a:ext uri="{FF2B5EF4-FFF2-40B4-BE49-F238E27FC236}">
                <a16:creationId xmlns:a16="http://schemas.microsoft.com/office/drawing/2014/main" id="{CA1F2F3E-8D7F-7EF0-2883-B085704C4365}"/>
              </a:ext>
            </a:extLst>
          </p:cNvPr>
          <p:cNvSpPr>
            <a:spLocks noGrp="1"/>
          </p:cNvSpPr>
          <p:nvPr>
            <p:ph type="sldNum" sz="quarter" idx="12"/>
          </p:nvPr>
        </p:nvSpPr>
        <p:spPr/>
        <p:txBody>
          <a:bodyPr/>
          <a:lstStyle/>
          <a:p>
            <a:fld id="{622CCB82-594B-CE40-93A6-C43872A15E5A}" type="slidenum">
              <a:rPr lang="en-US" smtClean="0"/>
              <a:t>7</a:t>
            </a:fld>
            <a:endParaRPr lang="en-US" dirty="0"/>
          </a:p>
        </p:txBody>
      </p:sp>
      <p:pic>
        <p:nvPicPr>
          <p:cNvPr id="7" name="Picture 6">
            <a:extLst>
              <a:ext uri="{FF2B5EF4-FFF2-40B4-BE49-F238E27FC236}">
                <a16:creationId xmlns:a16="http://schemas.microsoft.com/office/drawing/2014/main" id="{ACA889CA-1F6D-9B7E-8E59-BBCD810C6802}"/>
              </a:ext>
            </a:extLst>
          </p:cNvPr>
          <p:cNvPicPr>
            <a:picLocks noChangeAspect="1"/>
          </p:cNvPicPr>
          <p:nvPr/>
        </p:nvPicPr>
        <p:blipFill>
          <a:blip r:embed="rId2"/>
          <a:stretch>
            <a:fillRect/>
          </a:stretch>
        </p:blipFill>
        <p:spPr>
          <a:xfrm>
            <a:off x="4208918" y="1350019"/>
            <a:ext cx="7704327" cy="3722784"/>
          </a:xfrm>
          <a:prstGeom prst="rect">
            <a:avLst/>
          </a:prstGeom>
        </p:spPr>
      </p:pic>
      <p:cxnSp>
        <p:nvCxnSpPr>
          <p:cNvPr id="10" name="Straight Connector 9">
            <a:extLst>
              <a:ext uri="{FF2B5EF4-FFF2-40B4-BE49-F238E27FC236}">
                <a16:creationId xmlns:a16="http://schemas.microsoft.com/office/drawing/2014/main" id="{EBFBC0BC-F052-BD44-C92C-089B1DECC0C0}"/>
              </a:ext>
            </a:extLst>
          </p:cNvPr>
          <p:cNvCxnSpPr/>
          <p:nvPr/>
        </p:nvCxnSpPr>
        <p:spPr>
          <a:xfrm>
            <a:off x="3832814" y="1144369"/>
            <a:ext cx="0" cy="542617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Content Placeholder 5">
            <a:extLst>
              <a:ext uri="{FF2B5EF4-FFF2-40B4-BE49-F238E27FC236}">
                <a16:creationId xmlns:a16="http://schemas.microsoft.com/office/drawing/2014/main" id="{26F79C1D-AF2A-FC3E-7F68-4EE4D80946D4}"/>
              </a:ext>
            </a:extLst>
          </p:cNvPr>
          <p:cNvSpPr>
            <a:spLocks noGrp="1"/>
          </p:cNvSpPr>
          <p:nvPr>
            <p:ph idx="1"/>
          </p:nvPr>
        </p:nvSpPr>
        <p:spPr>
          <a:xfrm>
            <a:off x="228595" y="1476169"/>
            <a:ext cx="3378511" cy="4833191"/>
          </a:xfrm>
        </p:spPr>
        <p:txBody>
          <a:bodyPr>
            <a:noAutofit/>
          </a:bodyPr>
          <a:lstStyle/>
          <a:p>
            <a:pPr>
              <a:lnSpc>
                <a:spcPct val="100000"/>
              </a:lnSpc>
              <a:spcBef>
                <a:spcPts val="600"/>
              </a:spcBef>
              <a:spcAft>
                <a:spcPts val="600"/>
              </a:spcAft>
              <a:buClrTx/>
            </a:pPr>
            <a:r>
              <a:rPr lang="en-US" sz="1400" dirty="0">
                <a:solidFill>
                  <a:srgbClr val="000000"/>
                </a:solidFill>
              </a:rPr>
              <a:t>Exhibited and launched BIASURGE™ at AAHKS (American Association of Hip and Knee Surgeons) conference in November 2023.</a:t>
            </a:r>
          </a:p>
          <a:p>
            <a:pPr>
              <a:lnSpc>
                <a:spcPct val="100000"/>
              </a:lnSpc>
              <a:spcBef>
                <a:spcPts val="600"/>
              </a:spcBef>
              <a:spcAft>
                <a:spcPts val="600"/>
              </a:spcAft>
              <a:buClrTx/>
            </a:pPr>
            <a:r>
              <a:rPr lang="en-US" sz="1400" dirty="0">
                <a:solidFill>
                  <a:srgbClr val="000000"/>
                </a:solidFill>
              </a:rPr>
              <a:t>First sale in early November 2023.</a:t>
            </a:r>
          </a:p>
          <a:p>
            <a:pPr>
              <a:lnSpc>
                <a:spcPct val="100000"/>
              </a:lnSpc>
              <a:spcBef>
                <a:spcPts val="600"/>
              </a:spcBef>
              <a:spcAft>
                <a:spcPts val="600"/>
              </a:spcAft>
              <a:buClrTx/>
            </a:pPr>
            <a:r>
              <a:rPr lang="en-US" sz="1400" dirty="0">
                <a:solidFill>
                  <a:srgbClr val="000000"/>
                </a:solidFill>
              </a:rPr>
              <a:t>Was trialed prior to launch with physicians and initial feedback has been positive. </a:t>
            </a:r>
          </a:p>
          <a:p>
            <a:pPr>
              <a:lnSpc>
                <a:spcPct val="100000"/>
              </a:lnSpc>
              <a:spcBef>
                <a:spcPts val="600"/>
              </a:spcBef>
              <a:spcAft>
                <a:spcPts val="600"/>
              </a:spcAft>
              <a:buClrTx/>
            </a:pPr>
            <a:r>
              <a:rPr lang="en-US" sz="1400" dirty="0">
                <a:solidFill>
                  <a:srgbClr val="000000"/>
                </a:solidFill>
              </a:rPr>
              <a:t>Company believes that this product could be used in any surgery where Sanara products are currently used.</a:t>
            </a:r>
          </a:p>
          <a:p>
            <a:pPr>
              <a:lnSpc>
                <a:spcPct val="100000"/>
              </a:lnSpc>
              <a:spcBef>
                <a:spcPts val="600"/>
              </a:spcBef>
              <a:spcAft>
                <a:spcPts val="600"/>
              </a:spcAft>
              <a:buClrTx/>
            </a:pPr>
            <a:r>
              <a:rPr lang="en-US" sz="1400" dirty="0">
                <a:solidFill>
                  <a:srgbClr val="000000"/>
                </a:solidFill>
              </a:rPr>
              <a:t>Currently adding BIASURGE™ to new and existing facility contracts.</a:t>
            </a:r>
          </a:p>
          <a:p>
            <a:pPr lvl="1">
              <a:lnSpc>
                <a:spcPct val="100000"/>
              </a:lnSpc>
              <a:spcBef>
                <a:spcPts val="600"/>
              </a:spcBef>
              <a:spcAft>
                <a:spcPts val="600"/>
              </a:spcAft>
              <a:buClrTx/>
            </a:pPr>
            <a:r>
              <a:rPr lang="en-US" dirty="0">
                <a:solidFill>
                  <a:srgbClr val="000000"/>
                </a:solidFill>
              </a:rPr>
              <a:t>Added to 41 facility contracts prior to launch.  </a:t>
            </a:r>
          </a:p>
        </p:txBody>
      </p:sp>
      <p:pic>
        <p:nvPicPr>
          <p:cNvPr id="3" name="Picture 2">
            <a:extLst>
              <a:ext uri="{FF2B5EF4-FFF2-40B4-BE49-F238E27FC236}">
                <a16:creationId xmlns:a16="http://schemas.microsoft.com/office/drawing/2014/main" id="{42AA524D-5844-FD2D-9585-4093815BABDC}"/>
              </a:ext>
            </a:extLst>
          </p:cNvPr>
          <p:cNvPicPr>
            <a:picLocks noChangeAspect="1"/>
          </p:cNvPicPr>
          <p:nvPr/>
        </p:nvPicPr>
        <p:blipFill>
          <a:blip r:embed="rId3"/>
          <a:stretch>
            <a:fillRect/>
          </a:stretch>
        </p:blipFill>
        <p:spPr>
          <a:xfrm>
            <a:off x="9414297" y="4901694"/>
            <a:ext cx="2066541" cy="1590228"/>
          </a:xfrm>
          <a:prstGeom prst="rect">
            <a:avLst/>
          </a:prstGeom>
        </p:spPr>
      </p:pic>
      <p:sp>
        <p:nvSpPr>
          <p:cNvPr id="5" name="Rectangle 4">
            <a:extLst>
              <a:ext uri="{FF2B5EF4-FFF2-40B4-BE49-F238E27FC236}">
                <a16:creationId xmlns:a16="http://schemas.microsoft.com/office/drawing/2014/main" id="{EC30A51D-9B5D-0C8C-E43D-8A61171700EB}"/>
              </a:ext>
            </a:extLst>
          </p:cNvPr>
          <p:cNvSpPr/>
          <p:nvPr/>
        </p:nvSpPr>
        <p:spPr>
          <a:xfrm>
            <a:off x="228600" y="1119031"/>
            <a:ext cx="3378512" cy="357138"/>
          </a:xfrm>
          <a:prstGeom prst="rect">
            <a:avLst/>
          </a:prstGeom>
          <a:solidFill>
            <a:srgbClr val="003865"/>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Launch Details</a:t>
            </a:r>
          </a:p>
        </p:txBody>
      </p:sp>
    </p:spTree>
    <p:extLst>
      <p:ext uri="{BB962C8B-B14F-4D97-AF65-F5344CB8AC3E}">
        <p14:creationId xmlns:p14="http://schemas.microsoft.com/office/powerpoint/2010/main" val="3649945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A7938DC-4F21-9A4A-2ABA-F77D67386E87}"/>
              </a:ext>
            </a:extLst>
          </p:cNvPr>
          <p:cNvSpPr>
            <a:spLocks noGrp="1"/>
          </p:cNvSpPr>
          <p:nvPr>
            <p:ph type="sldNum" sz="quarter" idx="12"/>
          </p:nvPr>
        </p:nvSpPr>
        <p:spPr/>
        <p:txBody>
          <a:bodyPr/>
          <a:lstStyle/>
          <a:p>
            <a:fld id="{622CCB82-594B-CE40-93A6-C43872A15E5A}" type="slidenum">
              <a:rPr lang="en-US" smtClean="0"/>
              <a:t>8</a:t>
            </a:fld>
            <a:endParaRPr lang="en-US" dirty="0"/>
          </a:p>
        </p:txBody>
      </p:sp>
      <p:sp>
        <p:nvSpPr>
          <p:cNvPr id="4" name="Title 3">
            <a:extLst>
              <a:ext uri="{FF2B5EF4-FFF2-40B4-BE49-F238E27FC236}">
                <a16:creationId xmlns:a16="http://schemas.microsoft.com/office/drawing/2014/main" id="{D99BA276-F44F-7068-98D7-79C7B2EF3593}"/>
              </a:ext>
            </a:extLst>
          </p:cNvPr>
          <p:cNvSpPr>
            <a:spLocks noGrp="1"/>
          </p:cNvSpPr>
          <p:nvPr>
            <p:ph type="title"/>
          </p:nvPr>
        </p:nvSpPr>
        <p:spPr>
          <a:xfrm>
            <a:off x="457200" y="143829"/>
            <a:ext cx="9372600" cy="805070"/>
          </a:xfrm>
        </p:spPr>
        <p:txBody>
          <a:bodyPr/>
          <a:lstStyle/>
          <a:p>
            <a:r>
              <a:rPr lang="en-US" dirty="0"/>
              <a:t>Collagen Products Asset Acquisition</a:t>
            </a:r>
          </a:p>
        </p:txBody>
      </p:sp>
      <p:sp>
        <p:nvSpPr>
          <p:cNvPr id="5" name="Rectangle 4">
            <a:extLst>
              <a:ext uri="{FF2B5EF4-FFF2-40B4-BE49-F238E27FC236}">
                <a16:creationId xmlns:a16="http://schemas.microsoft.com/office/drawing/2014/main" id="{BFC6FA03-DAF9-06F6-3FF1-EE41B038C03A}"/>
              </a:ext>
            </a:extLst>
          </p:cNvPr>
          <p:cNvSpPr/>
          <p:nvPr/>
        </p:nvSpPr>
        <p:spPr>
          <a:xfrm>
            <a:off x="356558" y="1080823"/>
            <a:ext cx="3715110" cy="382285"/>
          </a:xfrm>
          <a:prstGeom prst="rect">
            <a:avLst/>
          </a:prstGeom>
          <a:solidFill>
            <a:schemeClr val="accent1"/>
          </a:solidFill>
          <a:ln>
            <a:solidFill>
              <a:schemeClr val="bg1">
                <a:lumMod val="7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rtlCol="0" anchor="ctr" anchorCtr="0">
            <a:noAutofit/>
          </a:bodyPr>
          <a:lstStyle/>
          <a:p>
            <a:pPr marL="0" marR="0" lvl="0" indent="0" algn="ctr" defTabSz="1333500" rtl="0" eaLnBrk="1" fontAlgn="auto" latinLnBrk="0" hangingPunct="1">
              <a:lnSpc>
                <a:spcPct val="90000"/>
              </a:lnSpc>
              <a:spcBef>
                <a:spcPct val="0"/>
              </a:spcBef>
              <a:spcAft>
                <a:spcPct val="3500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Overview</a:t>
            </a:r>
          </a:p>
        </p:txBody>
      </p:sp>
      <p:sp>
        <p:nvSpPr>
          <p:cNvPr id="6" name="Rectangle 5">
            <a:extLst>
              <a:ext uri="{FF2B5EF4-FFF2-40B4-BE49-F238E27FC236}">
                <a16:creationId xmlns:a16="http://schemas.microsoft.com/office/drawing/2014/main" id="{8DBF6983-CB42-E418-19AC-9C702D71CCB4}"/>
              </a:ext>
            </a:extLst>
          </p:cNvPr>
          <p:cNvSpPr/>
          <p:nvPr/>
        </p:nvSpPr>
        <p:spPr>
          <a:xfrm>
            <a:off x="356558" y="1463108"/>
            <a:ext cx="3715110" cy="4546628"/>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algn="l" defTabSz="13335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sz="1400" dirty="0">
                <a:solidFill>
                  <a:schemeClr val="tx1"/>
                </a:solidFill>
                <a:latin typeface="Arial" panose="020B0604020202020204" pitchFamily="34" charset="0"/>
                <a:cs typeface="Arial" panose="020B0604020202020204" pitchFamily="34" charset="0"/>
              </a:rPr>
              <a:t>Assets acquired from the sellers include:</a:t>
            </a:r>
          </a:p>
          <a:p>
            <a:pPr marL="742950" lvl="1" indent="-285750" defTabSz="1333500">
              <a:lnSpc>
                <a:spcPct val="150000"/>
              </a:lnSpc>
              <a:spcAft>
                <a:spcPts val="1200"/>
              </a:spcAft>
              <a:buFont typeface="Arial" panose="020B0604020202020204" pitchFamily="34" charset="0"/>
              <a:buChar char="•"/>
              <a:defRPr/>
            </a:pPr>
            <a:r>
              <a:rPr lang="en-US" sz="1400" dirty="0">
                <a:solidFill>
                  <a:schemeClr val="tx1"/>
                </a:solidFill>
                <a:latin typeface="Arial" panose="020B0604020202020204" pitchFamily="34" charset="0"/>
                <a:cs typeface="Arial" panose="020B0604020202020204" pitchFamily="34" charset="0"/>
              </a:rPr>
              <a:t>Certain 510(k) cleared collagen-based wound care products including CellerateRX</a:t>
            </a:r>
            <a:r>
              <a:rPr lang="en-US" sz="1400" baseline="30000" dirty="0">
                <a:solidFill>
                  <a:schemeClr val="tx1"/>
                </a:solidFill>
                <a:latin typeface="Arial" panose="020B0604020202020204" pitchFamily="34" charset="0"/>
                <a:cs typeface="Arial" panose="020B0604020202020204" pitchFamily="34" charset="0"/>
              </a:rPr>
              <a:t>®</a:t>
            </a:r>
            <a:r>
              <a:rPr lang="en-US" sz="1400" dirty="0">
                <a:solidFill>
                  <a:schemeClr val="tx1"/>
                </a:solidFill>
                <a:latin typeface="Arial" panose="020B0604020202020204" pitchFamily="34" charset="0"/>
                <a:cs typeface="Arial" panose="020B0604020202020204" pitchFamily="34" charset="0"/>
              </a:rPr>
              <a:t> and HYCOL</a:t>
            </a:r>
            <a:r>
              <a:rPr lang="en-US" sz="1400" baseline="30000" dirty="0">
                <a:solidFill>
                  <a:schemeClr val="tx1"/>
                </a:solidFill>
                <a:latin typeface="Arial" panose="020B0604020202020204" pitchFamily="34" charset="0"/>
                <a:cs typeface="Arial" panose="020B0604020202020204" pitchFamily="34" charset="0"/>
              </a:rPr>
              <a:t>® </a:t>
            </a:r>
            <a:r>
              <a:rPr lang="en-US" sz="1400" dirty="0">
                <a:solidFill>
                  <a:schemeClr val="tx1"/>
                </a:solidFill>
                <a:latin typeface="Arial" panose="020B0604020202020204" pitchFamily="34" charset="0"/>
                <a:cs typeface="Arial" panose="020B0604020202020204" pitchFamily="34" charset="0"/>
              </a:rPr>
              <a:t> for human wound care cases.</a:t>
            </a:r>
          </a:p>
          <a:p>
            <a:pPr marL="742950" lvl="1" indent="-285750" defTabSz="1333500">
              <a:lnSpc>
                <a:spcPct val="150000"/>
              </a:lnSpc>
              <a:spcAft>
                <a:spcPts val="1200"/>
              </a:spcAft>
              <a:buFont typeface="Arial" panose="020B0604020202020204" pitchFamily="34" charset="0"/>
              <a:buChar char="•"/>
              <a:defRPr/>
            </a:pPr>
            <a:r>
              <a:rPr lang="en-US" sz="1400" dirty="0">
                <a:solidFill>
                  <a:schemeClr val="tx1"/>
                </a:solidFill>
                <a:latin typeface="Arial" panose="020B0604020202020204" pitchFamily="34" charset="0"/>
                <a:cs typeface="Arial" panose="020B0604020202020204" pitchFamily="34" charset="0"/>
              </a:rPr>
              <a:t>Nine patents and all of the sellers’ patents pending for collagen products for human wound care uses and five trademarks.</a:t>
            </a:r>
          </a:p>
        </p:txBody>
      </p:sp>
      <p:sp>
        <p:nvSpPr>
          <p:cNvPr id="7" name="Rectangle 6">
            <a:extLst>
              <a:ext uri="{FF2B5EF4-FFF2-40B4-BE49-F238E27FC236}">
                <a16:creationId xmlns:a16="http://schemas.microsoft.com/office/drawing/2014/main" id="{CE968205-3A38-2CAD-7CC1-5BD4BA5CB16B}"/>
              </a:ext>
            </a:extLst>
          </p:cNvPr>
          <p:cNvSpPr/>
          <p:nvPr/>
        </p:nvSpPr>
        <p:spPr>
          <a:xfrm>
            <a:off x="4215441" y="1080823"/>
            <a:ext cx="3715110" cy="382285"/>
          </a:xfrm>
          <a:prstGeom prst="rect">
            <a:avLst/>
          </a:prstGeom>
          <a:solidFill>
            <a:schemeClr val="accent1"/>
          </a:solidFill>
          <a:ln>
            <a:solidFill>
              <a:schemeClr val="bg1">
                <a:lumMod val="7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rtlCol="0" anchor="ctr" anchorCtr="0">
            <a:noAutofit/>
          </a:bodyPr>
          <a:lstStyle/>
          <a:p>
            <a:pPr marL="0" marR="0" lvl="0" indent="0" algn="ctr" defTabSz="1333500" rtl="0" eaLnBrk="1" fontAlgn="auto" latinLnBrk="0" hangingPunct="1">
              <a:lnSpc>
                <a:spcPct val="90000"/>
              </a:lnSpc>
              <a:spcBef>
                <a:spcPct val="0"/>
              </a:spcBef>
              <a:spcAft>
                <a:spcPct val="3500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Strategic Rationale </a:t>
            </a:r>
          </a:p>
        </p:txBody>
      </p:sp>
      <p:sp>
        <p:nvSpPr>
          <p:cNvPr id="8" name="Rectangle 7">
            <a:extLst>
              <a:ext uri="{FF2B5EF4-FFF2-40B4-BE49-F238E27FC236}">
                <a16:creationId xmlns:a16="http://schemas.microsoft.com/office/drawing/2014/main" id="{B755C21D-4E75-4F60-9572-A32A6641F78B}"/>
              </a:ext>
            </a:extLst>
          </p:cNvPr>
          <p:cNvSpPr/>
          <p:nvPr/>
        </p:nvSpPr>
        <p:spPr>
          <a:xfrm>
            <a:off x="4215441" y="1463108"/>
            <a:ext cx="3715110" cy="4546628"/>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algn="l" defTabSz="13335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sz="1400" dirty="0">
                <a:solidFill>
                  <a:schemeClr val="tx1"/>
                </a:solidFill>
                <a:latin typeface="Arial" panose="020B0604020202020204" pitchFamily="34" charset="0"/>
                <a:cs typeface="Arial" panose="020B0604020202020204" pitchFamily="34" charset="0"/>
              </a:rPr>
              <a:t>Gives Sanara control of the manufacturing process for </a:t>
            </a:r>
            <a:r>
              <a:rPr lang="en-US" sz="1400" dirty="0" err="1">
                <a:solidFill>
                  <a:schemeClr val="tx1"/>
                </a:solidFill>
                <a:latin typeface="Arial" panose="020B0604020202020204" pitchFamily="34" charset="0"/>
                <a:cs typeface="Arial" panose="020B0604020202020204" pitchFamily="34" charset="0"/>
              </a:rPr>
              <a:t>CellerateRX</a:t>
            </a:r>
            <a:r>
              <a:rPr lang="en-US" sz="1400" baseline="30000" dirty="0">
                <a:solidFill>
                  <a:schemeClr val="tx1"/>
                </a:solidFill>
                <a:latin typeface="Arial" panose="020B0604020202020204" pitchFamily="34" charset="0"/>
                <a:cs typeface="Arial" panose="020B0604020202020204" pitchFamily="34" charset="0"/>
              </a:rPr>
              <a:t>®</a:t>
            </a:r>
            <a:r>
              <a:rPr lang="en-US" sz="1400" dirty="0">
                <a:solidFill>
                  <a:schemeClr val="tx1"/>
                </a:solidFill>
                <a:latin typeface="Arial" panose="020B0604020202020204" pitchFamily="34" charset="0"/>
                <a:cs typeface="Arial" panose="020B0604020202020204" pitchFamily="34" charset="0"/>
              </a:rPr>
              <a:t> and HYCOL</a:t>
            </a:r>
            <a:r>
              <a:rPr lang="en-US" sz="1400" baseline="30000" dirty="0">
                <a:solidFill>
                  <a:schemeClr val="tx1"/>
                </a:solidFill>
                <a:latin typeface="Arial" panose="020B0604020202020204" pitchFamily="34" charset="0"/>
                <a:cs typeface="Arial" panose="020B0604020202020204" pitchFamily="34" charset="0"/>
              </a:rPr>
              <a:t>®</a:t>
            </a:r>
            <a:r>
              <a:rPr lang="en-US" sz="1400" dirty="0">
                <a:solidFill>
                  <a:schemeClr val="tx1"/>
                </a:solidFill>
                <a:latin typeface="Arial" panose="020B0604020202020204" pitchFamily="34" charset="0"/>
                <a:cs typeface="Arial" panose="020B0604020202020204" pitchFamily="34" charset="0"/>
              </a:rPr>
              <a:t> which is expected to reduce costs.</a:t>
            </a:r>
          </a:p>
          <a:p>
            <a:pPr marL="285750" indent="-285750" defTabSz="1333500">
              <a:lnSpc>
                <a:spcPct val="150000"/>
              </a:lnSpc>
              <a:spcAft>
                <a:spcPts val="1200"/>
              </a:spcAft>
              <a:buFont typeface="Arial" panose="020B0604020202020204" pitchFamily="34" charset="0"/>
              <a:buChar char="•"/>
              <a:defRPr/>
            </a:pPr>
            <a:r>
              <a:rPr lang="en-US" sz="1400" dirty="0">
                <a:solidFill>
                  <a:schemeClr val="tx1"/>
                </a:solidFill>
                <a:latin typeface="Arial" panose="020B0604020202020204" pitchFamily="34" charset="0"/>
                <a:cs typeface="Arial" panose="020B0604020202020204" pitchFamily="34" charset="0"/>
              </a:rPr>
              <a:t>Gives Sanara full rights to develop new collagen products </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for human wound care uses based on the acquired technology.</a:t>
            </a:r>
            <a:endParaRPr lang="en-US" sz="1400" dirty="0">
              <a:solidFill>
                <a:schemeClr val="tx1"/>
              </a:solidFill>
              <a:latin typeface="Arial" panose="020B0604020202020204" pitchFamily="34" charset="0"/>
              <a:cs typeface="Arial" panose="020B0604020202020204" pitchFamily="34" charset="0"/>
            </a:endParaRPr>
          </a:p>
          <a:p>
            <a:pPr marL="914400" lvl="3" indent="-285750" defTabSz="1333500">
              <a:lnSpc>
                <a:spcPct val="150000"/>
              </a:lnSpc>
              <a:buFont typeface="Arial" panose="020B0604020202020204" pitchFamily="34" charset="0"/>
              <a:buChar char="•"/>
              <a:defRPr/>
            </a:pPr>
            <a:r>
              <a:rPr lang="en-US" sz="1400" dirty="0" err="1">
                <a:solidFill>
                  <a:schemeClr val="tx1"/>
                </a:solidFill>
                <a:latin typeface="Arial" panose="020B0604020202020204" pitchFamily="34" charset="0"/>
                <a:cs typeface="Arial" panose="020B0604020202020204" pitchFamily="34" charset="0"/>
              </a:rPr>
              <a:t>CellerateRX</a:t>
            </a:r>
            <a:r>
              <a:rPr lang="en-US" sz="1400" baseline="30000" dirty="0">
                <a:solidFill>
                  <a:schemeClr val="tx1"/>
                </a:solidFill>
                <a:latin typeface="Arial" panose="020B0604020202020204" pitchFamily="34" charset="0"/>
                <a:cs typeface="Arial" panose="020B0604020202020204" pitchFamily="34" charset="0"/>
              </a:rPr>
              <a:t>®</a:t>
            </a:r>
            <a:endParaRPr lang="en-US" sz="1400" dirty="0">
              <a:solidFill>
                <a:schemeClr val="tx1"/>
              </a:solidFill>
              <a:latin typeface="Arial" panose="020B0604020202020204" pitchFamily="34" charset="0"/>
              <a:cs typeface="Arial" panose="020B0604020202020204" pitchFamily="34" charset="0"/>
            </a:endParaRPr>
          </a:p>
          <a:p>
            <a:pPr marL="914400" lvl="3" indent="-285750" defTabSz="1333500">
              <a:lnSpc>
                <a:spcPct val="150000"/>
              </a:lnSpc>
              <a:buFont typeface="Arial" panose="020B0604020202020204" pitchFamily="34" charset="0"/>
              <a:buChar char="•"/>
              <a:defRPr/>
            </a:pPr>
            <a:r>
              <a:rPr lang="en-US" sz="1400" dirty="0">
                <a:solidFill>
                  <a:schemeClr val="tx1"/>
                </a:solidFill>
                <a:latin typeface="Arial" panose="020B0604020202020204" pitchFamily="34" charset="0"/>
                <a:cs typeface="Arial" panose="020B0604020202020204" pitchFamily="34" charset="0"/>
              </a:rPr>
              <a:t>HYCOL</a:t>
            </a:r>
            <a:r>
              <a:rPr lang="en-US" sz="1400" baseline="30000" dirty="0">
                <a:solidFill>
                  <a:schemeClr val="tx1"/>
                </a:solidFill>
                <a:latin typeface="Arial" panose="020B0604020202020204" pitchFamily="34" charset="0"/>
                <a:cs typeface="Arial" panose="020B0604020202020204" pitchFamily="34" charset="0"/>
              </a:rPr>
              <a:t>®</a:t>
            </a:r>
            <a:r>
              <a:rPr lang="en-US" sz="1400" dirty="0">
                <a:solidFill>
                  <a:schemeClr val="tx1"/>
                </a:solidFill>
                <a:latin typeface="Arial" panose="020B0604020202020204" pitchFamily="34" charset="0"/>
                <a:cs typeface="Arial" panose="020B0604020202020204" pitchFamily="34" charset="0"/>
              </a:rPr>
              <a:t> </a:t>
            </a:r>
          </a:p>
          <a:p>
            <a:pPr marL="914400" lvl="3" indent="-285750" defTabSz="1333500">
              <a:lnSpc>
                <a:spcPct val="150000"/>
              </a:lnSpc>
              <a:buFont typeface="Arial" panose="020B0604020202020204" pitchFamily="34" charset="0"/>
              <a:buChar char="•"/>
              <a:defRPr/>
            </a:pPr>
            <a:r>
              <a:rPr lang="en-US" sz="1400" dirty="0">
                <a:solidFill>
                  <a:schemeClr val="tx1"/>
                </a:solidFill>
                <a:latin typeface="Arial" panose="020B0604020202020204" pitchFamily="34" charset="0"/>
                <a:cs typeface="Arial" panose="020B0604020202020204" pitchFamily="34" charset="0"/>
              </a:rPr>
              <a:t>New application formats </a:t>
            </a:r>
          </a:p>
          <a:p>
            <a:pPr marL="628650" lvl="3" defTabSz="1333500">
              <a:defRPr/>
            </a:pPr>
            <a:endParaRPr lang="en-US" sz="1400" dirty="0">
              <a:solidFill>
                <a:schemeClr val="tx1"/>
              </a:solidFill>
              <a:latin typeface="Arial" panose="020B0604020202020204" pitchFamily="34" charset="0"/>
              <a:cs typeface="Arial" panose="020B0604020202020204" pitchFamily="34" charset="0"/>
            </a:endParaRPr>
          </a:p>
          <a:p>
            <a:pPr marL="285750" indent="-285750" defTabSz="1333500">
              <a:lnSpc>
                <a:spcPct val="150000"/>
              </a:lnSpc>
              <a:spcAft>
                <a:spcPts val="1200"/>
              </a:spcAft>
              <a:buFont typeface="Arial" panose="020B0604020202020204" pitchFamily="34" charset="0"/>
              <a:buChar char="•"/>
              <a:defRPr/>
            </a:pPr>
            <a:r>
              <a:rPr lang="en-US" sz="1400" dirty="0">
                <a:solidFill>
                  <a:schemeClr val="tx1"/>
                </a:solidFill>
                <a:latin typeface="Arial" panose="020B0604020202020204" pitchFamily="34" charset="0"/>
                <a:cs typeface="Arial" panose="020B0604020202020204" pitchFamily="34" charset="0"/>
              </a:rPr>
              <a:t>Eliminates the royalty paid on </a:t>
            </a:r>
            <a:r>
              <a:rPr lang="en-US" sz="1400" dirty="0" err="1">
                <a:solidFill>
                  <a:schemeClr val="tx1"/>
                </a:solidFill>
                <a:latin typeface="Arial" panose="020B0604020202020204" pitchFamily="34" charset="0"/>
                <a:cs typeface="Arial" panose="020B0604020202020204" pitchFamily="34" charset="0"/>
              </a:rPr>
              <a:t>CellerateRX</a:t>
            </a:r>
            <a:r>
              <a:rPr lang="en-US" sz="1400" baseline="30000" dirty="0">
                <a:solidFill>
                  <a:schemeClr val="tx1"/>
                </a:solidFill>
                <a:latin typeface="Arial" panose="020B0604020202020204" pitchFamily="34" charset="0"/>
                <a:cs typeface="Arial" panose="020B0604020202020204" pitchFamily="34" charset="0"/>
              </a:rPr>
              <a:t>®</a:t>
            </a:r>
            <a:r>
              <a:rPr lang="en-US" sz="1400" dirty="0">
                <a:solidFill>
                  <a:schemeClr val="tx1"/>
                </a:solidFill>
                <a:latin typeface="Arial" panose="020B0604020202020204" pitchFamily="34" charset="0"/>
                <a:cs typeface="Arial" panose="020B0604020202020204" pitchFamily="34" charset="0"/>
              </a:rPr>
              <a:t> and HYCOL</a:t>
            </a:r>
            <a:r>
              <a:rPr lang="en-US" sz="1400" baseline="30000" dirty="0">
                <a:solidFill>
                  <a:schemeClr val="tx1"/>
                </a:solidFill>
                <a:latin typeface="Arial" panose="020B0604020202020204" pitchFamily="34" charset="0"/>
                <a:cs typeface="Arial" panose="020B0604020202020204" pitchFamily="34" charset="0"/>
              </a:rPr>
              <a:t>®</a:t>
            </a:r>
            <a:r>
              <a:rPr lang="en-US" sz="1400" dirty="0">
                <a:solidFill>
                  <a:schemeClr val="tx1"/>
                </a:solidFill>
                <a:latin typeface="Arial" panose="020B0604020202020204" pitchFamily="34" charset="0"/>
                <a:cs typeface="Arial" panose="020B0604020202020204" pitchFamily="34" charset="0"/>
              </a:rPr>
              <a:t> to sellers.</a:t>
            </a:r>
          </a:p>
        </p:txBody>
      </p:sp>
      <p:sp>
        <p:nvSpPr>
          <p:cNvPr id="9" name="Rectangle 8">
            <a:extLst>
              <a:ext uri="{FF2B5EF4-FFF2-40B4-BE49-F238E27FC236}">
                <a16:creationId xmlns:a16="http://schemas.microsoft.com/office/drawing/2014/main" id="{0834EC34-DF18-FB4F-4AF3-1927065FCDA0}"/>
              </a:ext>
            </a:extLst>
          </p:cNvPr>
          <p:cNvSpPr/>
          <p:nvPr/>
        </p:nvSpPr>
        <p:spPr>
          <a:xfrm>
            <a:off x="8074324" y="1080823"/>
            <a:ext cx="3715110" cy="382285"/>
          </a:xfrm>
          <a:prstGeom prst="rect">
            <a:avLst/>
          </a:prstGeom>
          <a:solidFill>
            <a:schemeClr val="accent1"/>
          </a:solidFill>
          <a:ln>
            <a:solidFill>
              <a:schemeClr val="bg1">
                <a:lumMod val="75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68580" tIns="68580" rIns="68580" bIns="68580" numCol="1" spcCol="1270" rtlCol="0" anchor="ctr" anchorCtr="0">
            <a:noAutofit/>
          </a:bodyPr>
          <a:lstStyle/>
          <a:p>
            <a:pPr marL="0" marR="0" lvl="0" indent="0" algn="ctr" defTabSz="1333500" rtl="0" eaLnBrk="1" fontAlgn="auto" latinLnBrk="0" hangingPunct="1">
              <a:lnSpc>
                <a:spcPct val="90000"/>
              </a:lnSpc>
              <a:spcBef>
                <a:spcPct val="0"/>
              </a:spcBef>
              <a:spcAft>
                <a:spcPct val="3500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Consideration</a:t>
            </a:r>
          </a:p>
        </p:txBody>
      </p:sp>
      <p:sp>
        <p:nvSpPr>
          <p:cNvPr id="10" name="Rectangle 9">
            <a:extLst>
              <a:ext uri="{FF2B5EF4-FFF2-40B4-BE49-F238E27FC236}">
                <a16:creationId xmlns:a16="http://schemas.microsoft.com/office/drawing/2014/main" id="{46408671-C39B-9512-AD50-102CBC6276D1}"/>
              </a:ext>
            </a:extLst>
          </p:cNvPr>
          <p:cNvSpPr/>
          <p:nvPr/>
        </p:nvSpPr>
        <p:spPr>
          <a:xfrm>
            <a:off x="8074324" y="1463108"/>
            <a:ext cx="3715110" cy="4546628"/>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algn="l" defTabSz="13335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sz="1400" dirty="0">
                <a:solidFill>
                  <a:schemeClr val="tx1"/>
                </a:solidFill>
                <a:latin typeface="Arial" panose="020B0604020202020204" pitchFamily="34" charset="0"/>
                <a:cs typeface="Arial" panose="020B0604020202020204" pitchFamily="34" charset="0"/>
              </a:rPr>
              <a:t>Total initial consideration of $15.25 million consisting of $9.75 million in cash paid at closing, shares of the Company’s common stock with an agreed upon value of $3.0 million, and four equal annual installments of $625,000 in cash.</a:t>
            </a:r>
          </a:p>
          <a:p>
            <a:pPr marL="285750" marR="0" lvl="0" indent="-285750" algn="l" defTabSz="13335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sz="1400" dirty="0">
                <a:solidFill>
                  <a:schemeClr val="tx1"/>
                </a:solidFill>
                <a:latin typeface="Arial" panose="020B0604020202020204" pitchFamily="34" charset="0"/>
                <a:cs typeface="Arial" panose="020B0604020202020204" pitchFamily="34" charset="0"/>
              </a:rPr>
              <a:t>Potential earnout payments of up to $10.0 million, as well as certain royalties and incentive payments on future products that are developed.</a:t>
            </a:r>
          </a:p>
          <a:p>
            <a:pPr marL="285750" marR="0" lvl="0" indent="-285750" algn="l" defTabSz="1333500" rtl="0" eaLnBrk="1" fontAlgn="auto" latinLnBrk="0" hangingPunct="1">
              <a:lnSpc>
                <a:spcPct val="150000"/>
              </a:lnSpc>
              <a:spcBef>
                <a:spcPts val="0"/>
              </a:spcBef>
              <a:spcAft>
                <a:spcPts val="1200"/>
              </a:spcAft>
              <a:buClrTx/>
              <a:buSzTx/>
              <a:buFont typeface="Arial" panose="020B0604020202020204" pitchFamily="34" charset="0"/>
              <a:buChar char="•"/>
              <a:tabLst/>
              <a:defRPr/>
            </a:pPr>
            <a:r>
              <a:rPr lang="en-US" sz="1400" dirty="0">
                <a:solidFill>
                  <a:schemeClr val="tx1"/>
                </a:solidFill>
                <a:latin typeface="Arial" panose="020B0604020202020204" pitchFamily="34" charset="0"/>
                <a:cs typeface="Arial" panose="020B0604020202020204" pitchFamily="34" charset="0"/>
              </a:rPr>
              <a:t>Cash at closing was funded through a loan provided by Cadence Bank.</a:t>
            </a:r>
          </a:p>
        </p:txBody>
      </p:sp>
    </p:spTree>
    <p:extLst>
      <p:ext uri="{BB962C8B-B14F-4D97-AF65-F5344CB8AC3E}">
        <p14:creationId xmlns:p14="http://schemas.microsoft.com/office/powerpoint/2010/main" val="72244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72516023-4F22-93FA-0E3A-86458CF71BA0}"/>
              </a:ext>
            </a:extLst>
          </p:cNvPr>
          <p:cNvCxnSpPr>
            <a:cxnSpLocks/>
          </p:cNvCxnSpPr>
          <p:nvPr/>
        </p:nvCxnSpPr>
        <p:spPr>
          <a:xfrm>
            <a:off x="9234246" y="1252927"/>
            <a:ext cx="0" cy="5120640"/>
          </a:xfrm>
          <a:prstGeom prst="line">
            <a:avLst/>
          </a:prstGeom>
          <a:ln w="12700" cap="rnd">
            <a:solidFill>
              <a:schemeClr val="bg2"/>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897C1B3E-2B6B-F018-5C2B-1541CB65B5E4}"/>
              </a:ext>
            </a:extLst>
          </p:cNvPr>
          <p:cNvCxnSpPr>
            <a:cxnSpLocks/>
          </p:cNvCxnSpPr>
          <p:nvPr/>
        </p:nvCxnSpPr>
        <p:spPr>
          <a:xfrm>
            <a:off x="9516429" y="1587411"/>
            <a:ext cx="2352236" cy="0"/>
          </a:xfrm>
          <a:prstGeom prst="straightConnector1">
            <a:avLst/>
          </a:prstGeom>
          <a:ln w="19050">
            <a:solidFill>
              <a:schemeClr val="accent1"/>
            </a:solidFill>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4" name="TextBox 13">
            <a:extLst>
              <a:ext uri="{FF2B5EF4-FFF2-40B4-BE49-F238E27FC236}">
                <a16:creationId xmlns:a16="http://schemas.microsoft.com/office/drawing/2014/main" id="{E1238418-C01A-4367-9D41-A244884F2169}"/>
              </a:ext>
            </a:extLst>
          </p:cNvPr>
          <p:cNvSpPr txBox="1"/>
          <p:nvPr/>
        </p:nvSpPr>
        <p:spPr>
          <a:xfrm>
            <a:off x="9945359" y="1316968"/>
            <a:ext cx="1494376" cy="562150"/>
          </a:xfrm>
          <a:prstGeom prst="roundRect">
            <a:avLst/>
          </a:prstGeom>
          <a:solidFill>
            <a:schemeClr val="bg1"/>
          </a:solidFill>
          <a:ln w="9525" cap="flat" cmpd="sng" algn="ctr">
            <a:noFill/>
            <a:prstDash val="solid"/>
            <a:miter lim="800000"/>
            <a:headEnd/>
            <a:tailEnd/>
          </a:ln>
        </p:spPr>
        <p:txBody>
          <a:bodyPr vert="horz" wrap="square" lIns="45720" tIns="45720" rIns="45720" bIns="45720" rtlCol="0" anchor="ctr">
            <a:noAutofit/>
          </a:bodyPr>
          <a:lstStyle/>
          <a:p>
            <a:pPr algn="ctr">
              <a:spcBef>
                <a:spcPts val="200"/>
              </a:spcBef>
              <a:spcAft>
                <a:spcPts val="200"/>
              </a:spcAft>
              <a:buClr>
                <a:schemeClr val="tx2"/>
              </a:buClr>
            </a:pPr>
            <a:r>
              <a:rPr lang="en-US" sz="2000" b="1" dirty="0">
                <a:solidFill>
                  <a:schemeClr val="accent1"/>
                </a:solidFill>
                <a:latin typeface="Calibri" panose="020F0502020204030204" pitchFamily="34" charset="0"/>
                <a:cs typeface="Calibri" panose="020F0502020204030204" pitchFamily="34" charset="0"/>
              </a:rPr>
              <a:t>Key Market Drivers</a:t>
            </a:r>
          </a:p>
        </p:txBody>
      </p:sp>
      <p:sp>
        <p:nvSpPr>
          <p:cNvPr id="32" name="Plus Sign 31">
            <a:extLst>
              <a:ext uri="{FF2B5EF4-FFF2-40B4-BE49-F238E27FC236}">
                <a16:creationId xmlns:a16="http://schemas.microsoft.com/office/drawing/2014/main" id="{547B598B-C5D4-F01B-5DB1-0D9A2C55B5B4}"/>
              </a:ext>
            </a:extLst>
          </p:cNvPr>
          <p:cNvSpPr/>
          <p:nvPr/>
        </p:nvSpPr>
        <p:spPr>
          <a:xfrm>
            <a:off x="2666856" y="3700762"/>
            <a:ext cx="685800" cy="685800"/>
          </a:xfrm>
          <a:prstGeom prst="mathPlus">
            <a:avLst/>
          </a:prstGeom>
          <a:solidFill>
            <a:srgbClr val="00386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Plus Sign 32">
            <a:extLst>
              <a:ext uri="{FF2B5EF4-FFF2-40B4-BE49-F238E27FC236}">
                <a16:creationId xmlns:a16="http://schemas.microsoft.com/office/drawing/2014/main" id="{CB4046C0-F662-0201-E976-C6B359A5D4A0}"/>
              </a:ext>
            </a:extLst>
          </p:cNvPr>
          <p:cNvSpPr/>
          <p:nvPr/>
        </p:nvSpPr>
        <p:spPr>
          <a:xfrm>
            <a:off x="5836904" y="3718418"/>
            <a:ext cx="685800" cy="685800"/>
          </a:xfrm>
          <a:prstGeom prst="mathPlus">
            <a:avLst/>
          </a:prstGeom>
          <a:solidFill>
            <a:srgbClr val="00386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2B5ED827-D4FF-A2CE-73DF-7573AAABF8DF}"/>
              </a:ext>
            </a:extLst>
          </p:cNvPr>
          <p:cNvSpPr/>
          <p:nvPr/>
        </p:nvSpPr>
        <p:spPr>
          <a:xfrm>
            <a:off x="217263" y="5588153"/>
            <a:ext cx="8759617" cy="594643"/>
          </a:xfrm>
          <a:prstGeom prst="rect">
            <a:avLst/>
          </a:prstGeom>
          <a:noFill/>
          <a:ln>
            <a:solidFill>
              <a:schemeClr val="tx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300" b="1" dirty="0">
                <a:solidFill>
                  <a:schemeClr val="tx1"/>
                </a:solidFill>
                <a:latin typeface="Calibri" panose="020F0502020204030204" pitchFamily="34" charset="0"/>
                <a:cs typeface="Calibri" panose="020F0502020204030204" pitchFamily="34" charset="0"/>
              </a:rPr>
              <a:t>~$5.25B opportunity = 15% of ~$35B </a:t>
            </a:r>
            <a:r>
              <a:rPr lang="en-US" sz="1300" b="1" baseline="30000" dirty="0">
                <a:solidFill>
                  <a:schemeClr val="tx1"/>
                </a:solidFill>
                <a:latin typeface="Calibri" panose="020F0502020204030204" pitchFamily="34" charset="0"/>
                <a:cs typeface="Calibri" panose="020F0502020204030204" pitchFamily="34" charset="0"/>
              </a:rPr>
              <a:t>(1) (2)</a:t>
            </a:r>
            <a:r>
              <a:rPr lang="en-US" sz="1300" b="1" dirty="0">
                <a:solidFill>
                  <a:schemeClr val="tx1"/>
                </a:solidFill>
                <a:latin typeface="Calibri" panose="020F0502020204030204" pitchFamily="34" charset="0"/>
                <a:cs typeface="Calibri" panose="020F0502020204030204" pitchFamily="34" charset="0"/>
              </a:rPr>
              <a:t> total annual spend (Medicare + Medicare Advantage + Employer)</a:t>
            </a:r>
          </a:p>
        </p:txBody>
      </p:sp>
      <p:sp>
        <p:nvSpPr>
          <p:cNvPr id="45" name="TextBox 44">
            <a:extLst>
              <a:ext uri="{FF2B5EF4-FFF2-40B4-BE49-F238E27FC236}">
                <a16:creationId xmlns:a16="http://schemas.microsoft.com/office/drawing/2014/main" id="{C031605F-60E7-F3BD-188F-E32399C85DB9}"/>
              </a:ext>
            </a:extLst>
          </p:cNvPr>
          <p:cNvSpPr txBox="1"/>
          <p:nvPr/>
        </p:nvSpPr>
        <p:spPr>
          <a:xfrm>
            <a:off x="9491613" y="2447284"/>
            <a:ext cx="2319583" cy="292388"/>
          </a:xfrm>
          <a:prstGeom prst="rect">
            <a:avLst/>
          </a:prstGeom>
          <a:noFill/>
        </p:spPr>
        <p:txBody>
          <a:bodyPr wrap="square">
            <a:spAutoFit/>
          </a:bodyPr>
          <a:lstStyle/>
          <a:p>
            <a:pPr algn="ctr"/>
            <a:r>
              <a:rPr lang="en-US" sz="1300" b="1" i="0" u="none" strike="noStrike" baseline="0" dirty="0">
                <a:latin typeface="Calibri" panose="020F0502020204030204" pitchFamily="34" charset="0"/>
                <a:cs typeface="Calibri" panose="020F0502020204030204" pitchFamily="34" charset="0"/>
              </a:rPr>
              <a:t>Aging Population </a:t>
            </a:r>
          </a:p>
        </p:txBody>
      </p:sp>
      <p:sp>
        <p:nvSpPr>
          <p:cNvPr id="46" name="TextBox 45">
            <a:extLst>
              <a:ext uri="{FF2B5EF4-FFF2-40B4-BE49-F238E27FC236}">
                <a16:creationId xmlns:a16="http://schemas.microsoft.com/office/drawing/2014/main" id="{2F141307-2B12-4DCB-1BE6-3B2382A279E9}"/>
              </a:ext>
            </a:extLst>
          </p:cNvPr>
          <p:cNvSpPr txBox="1"/>
          <p:nvPr/>
        </p:nvSpPr>
        <p:spPr>
          <a:xfrm>
            <a:off x="9491613" y="4339821"/>
            <a:ext cx="2319583" cy="292388"/>
          </a:xfrm>
          <a:prstGeom prst="rect">
            <a:avLst/>
          </a:prstGeom>
          <a:noFill/>
        </p:spPr>
        <p:txBody>
          <a:bodyPr wrap="square">
            <a:spAutoFit/>
          </a:bodyPr>
          <a:lstStyle/>
          <a:p>
            <a:pPr algn="ctr"/>
            <a:r>
              <a:rPr lang="en-US" sz="1300" b="1" dirty="0">
                <a:latin typeface="Calibri" panose="020F0502020204030204" pitchFamily="34" charset="0"/>
                <a:cs typeface="Calibri" panose="020F0502020204030204" pitchFamily="34" charset="0"/>
              </a:rPr>
              <a:t>Spiraling  Wound Care Costs</a:t>
            </a:r>
            <a:endParaRPr lang="en-US" sz="1300" b="1" i="0" u="none" strike="noStrike" baseline="0" dirty="0">
              <a:latin typeface="Calibri" panose="020F0502020204030204" pitchFamily="34" charset="0"/>
              <a:cs typeface="Calibri" panose="020F0502020204030204" pitchFamily="34" charset="0"/>
            </a:endParaRPr>
          </a:p>
        </p:txBody>
      </p:sp>
      <p:sp>
        <p:nvSpPr>
          <p:cNvPr id="47" name="TextBox 46">
            <a:extLst>
              <a:ext uri="{FF2B5EF4-FFF2-40B4-BE49-F238E27FC236}">
                <a16:creationId xmlns:a16="http://schemas.microsoft.com/office/drawing/2014/main" id="{7E2020E3-8C05-F6F5-615B-2F408793E9CA}"/>
              </a:ext>
            </a:extLst>
          </p:cNvPr>
          <p:cNvSpPr txBox="1"/>
          <p:nvPr/>
        </p:nvSpPr>
        <p:spPr>
          <a:xfrm>
            <a:off x="9491613" y="3309335"/>
            <a:ext cx="2319583" cy="492443"/>
          </a:xfrm>
          <a:prstGeom prst="rect">
            <a:avLst/>
          </a:prstGeom>
          <a:noFill/>
        </p:spPr>
        <p:txBody>
          <a:bodyPr wrap="square">
            <a:spAutoFit/>
          </a:bodyPr>
          <a:lstStyle/>
          <a:p>
            <a:pPr algn="ctr"/>
            <a:r>
              <a:rPr lang="en-US" sz="1300" b="1" dirty="0">
                <a:latin typeface="Calibri" panose="020F0502020204030204" pitchFamily="34" charset="0"/>
                <a:cs typeface="Calibri" panose="020F0502020204030204" pitchFamily="34" charset="0"/>
              </a:rPr>
              <a:t>Acute  Shortage of Wound Care Expertise</a:t>
            </a:r>
            <a:endParaRPr lang="en-US" sz="1300" b="1" i="0" u="none" strike="noStrike" baseline="0" dirty="0">
              <a:latin typeface="Calibri" panose="020F0502020204030204" pitchFamily="34" charset="0"/>
              <a:cs typeface="Calibri" panose="020F0502020204030204" pitchFamily="34" charset="0"/>
            </a:endParaRPr>
          </a:p>
        </p:txBody>
      </p:sp>
      <p:sp>
        <p:nvSpPr>
          <p:cNvPr id="48" name="TextBox 47">
            <a:extLst>
              <a:ext uri="{FF2B5EF4-FFF2-40B4-BE49-F238E27FC236}">
                <a16:creationId xmlns:a16="http://schemas.microsoft.com/office/drawing/2014/main" id="{49BAE822-6742-6FF1-2FD9-BA8C72C48DCB}"/>
              </a:ext>
            </a:extLst>
          </p:cNvPr>
          <p:cNvSpPr txBox="1"/>
          <p:nvPr/>
        </p:nvSpPr>
        <p:spPr>
          <a:xfrm>
            <a:off x="9491613" y="5384592"/>
            <a:ext cx="2319583" cy="492443"/>
          </a:xfrm>
          <a:prstGeom prst="rect">
            <a:avLst/>
          </a:prstGeom>
          <a:noFill/>
        </p:spPr>
        <p:txBody>
          <a:bodyPr wrap="square">
            <a:spAutoFit/>
          </a:bodyPr>
          <a:lstStyle/>
          <a:p>
            <a:pPr algn="ctr"/>
            <a:r>
              <a:rPr lang="en-US" sz="1300" b="1" dirty="0">
                <a:latin typeface="Calibri" panose="020F0502020204030204" pitchFamily="34" charset="0"/>
                <a:cs typeface="Calibri" panose="020F0502020204030204" pitchFamily="34" charset="0"/>
              </a:rPr>
              <a:t>Demand for Value-Based Models</a:t>
            </a:r>
            <a:endParaRPr lang="en-US" sz="1300" b="0" i="0" u="none" strike="noStrike" baseline="0" dirty="0">
              <a:latin typeface="Calibri" panose="020F0502020204030204" pitchFamily="34" charset="0"/>
              <a:cs typeface="Calibri" panose="020F0502020204030204" pitchFamily="34" charset="0"/>
            </a:endParaRPr>
          </a:p>
        </p:txBody>
      </p:sp>
      <p:pic>
        <p:nvPicPr>
          <p:cNvPr id="49" name="Graphic 48" descr="Woman with cane with solid fill">
            <a:extLst>
              <a:ext uri="{FF2B5EF4-FFF2-40B4-BE49-F238E27FC236}">
                <a16:creationId xmlns:a16="http://schemas.microsoft.com/office/drawing/2014/main" id="{D8003546-738A-4FAA-5B62-D52727D65F1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16788" y="2024040"/>
            <a:ext cx="469232" cy="469232"/>
          </a:xfrm>
          <a:prstGeom prst="rect">
            <a:avLst/>
          </a:prstGeom>
        </p:spPr>
      </p:pic>
      <p:sp>
        <p:nvSpPr>
          <p:cNvPr id="9" name="Oval 8">
            <a:extLst>
              <a:ext uri="{FF2B5EF4-FFF2-40B4-BE49-F238E27FC236}">
                <a16:creationId xmlns:a16="http://schemas.microsoft.com/office/drawing/2014/main" id="{22333A40-1362-F16B-765D-3482ED4F827F}"/>
              </a:ext>
            </a:extLst>
          </p:cNvPr>
          <p:cNvSpPr/>
          <p:nvPr/>
        </p:nvSpPr>
        <p:spPr>
          <a:xfrm>
            <a:off x="3866511" y="2465105"/>
            <a:ext cx="1371600" cy="1371600"/>
          </a:xfrm>
          <a:prstGeom prst="ellipse">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7C0DDDA8-02CD-BAC0-EFC9-6E0EDBFA5500}"/>
              </a:ext>
            </a:extLst>
          </p:cNvPr>
          <p:cNvSpPr txBox="1"/>
          <p:nvPr/>
        </p:nvSpPr>
        <p:spPr>
          <a:xfrm>
            <a:off x="3837273" y="3269834"/>
            <a:ext cx="1430077" cy="338554"/>
          </a:xfrm>
          <a:prstGeom prst="rect">
            <a:avLst/>
          </a:prstGeom>
          <a:noFill/>
        </p:spPr>
        <p:txBody>
          <a:bodyPr wrap="square" rtlCol="0">
            <a:spAutoFit/>
          </a:bodyPr>
          <a:lstStyle/>
          <a:p>
            <a:pPr algn="ctr"/>
            <a:r>
              <a:rPr lang="en-US" sz="1600" b="1" dirty="0">
                <a:solidFill>
                  <a:srgbClr val="003865"/>
                </a:solidFill>
              </a:rPr>
              <a:t>Technology</a:t>
            </a:r>
          </a:p>
        </p:txBody>
      </p:sp>
      <p:sp>
        <p:nvSpPr>
          <p:cNvPr id="34" name="TextBox 33">
            <a:extLst>
              <a:ext uri="{FF2B5EF4-FFF2-40B4-BE49-F238E27FC236}">
                <a16:creationId xmlns:a16="http://schemas.microsoft.com/office/drawing/2014/main" id="{91FA000C-2F45-7AAD-87AD-4E8E388448DE}"/>
              </a:ext>
            </a:extLst>
          </p:cNvPr>
          <p:cNvSpPr txBox="1"/>
          <p:nvPr/>
        </p:nvSpPr>
        <p:spPr>
          <a:xfrm>
            <a:off x="3459817" y="3903508"/>
            <a:ext cx="2295956" cy="1200329"/>
          </a:xfrm>
          <a:prstGeom prst="rect">
            <a:avLst/>
          </a:prstGeom>
          <a:noFill/>
        </p:spPr>
        <p:txBody>
          <a:bodyPr wrap="square" rtlCol="0">
            <a:spAutoFit/>
          </a:bodyPr>
          <a:lstStyle/>
          <a:p>
            <a:pPr marL="171450" indent="-171450">
              <a:buFont typeface="Arial" panose="020B0604020202020204" pitchFamily="34" charset="0"/>
              <a:buChar char="•"/>
            </a:pPr>
            <a:r>
              <a:rPr lang="en-US" sz="1200" i="1" dirty="0">
                <a:solidFill>
                  <a:srgbClr val="003865"/>
                </a:solidFill>
              </a:rPr>
              <a:t>Point of care imaging</a:t>
            </a:r>
          </a:p>
          <a:p>
            <a:pPr marL="171450" indent="-171450">
              <a:buFont typeface="Arial" panose="020B0604020202020204" pitchFamily="34" charset="0"/>
              <a:buChar char="•"/>
            </a:pPr>
            <a:r>
              <a:rPr lang="en-US" sz="1200" i="1" dirty="0">
                <a:solidFill>
                  <a:srgbClr val="003865"/>
                </a:solidFill>
              </a:rPr>
              <a:t>Point of care diagnostics</a:t>
            </a:r>
          </a:p>
          <a:p>
            <a:pPr marL="171450" indent="-171450">
              <a:buFont typeface="Arial" panose="020B0604020202020204" pitchFamily="34" charset="0"/>
              <a:buChar char="•"/>
            </a:pPr>
            <a:r>
              <a:rPr lang="en-US" sz="1200" i="1" dirty="0">
                <a:solidFill>
                  <a:srgbClr val="003865"/>
                </a:solidFill>
              </a:rPr>
              <a:t>Clinician pathway guidance</a:t>
            </a:r>
          </a:p>
          <a:p>
            <a:pPr marL="171450" indent="-171450">
              <a:buFont typeface="Arial" panose="020B0604020202020204" pitchFamily="34" charset="0"/>
              <a:buChar char="•"/>
            </a:pPr>
            <a:r>
              <a:rPr lang="en-US" sz="1200" i="1" dirty="0">
                <a:solidFill>
                  <a:srgbClr val="003865"/>
                </a:solidFill>
              </a:rPr>
              <a:t>Remote patient monitoring</a:t>
            </a:r>
          </a:p>
          <a:p>
            <a:pPr marL="171450" indent="-171450">
              <a:buFont typeface="Arial" panose="020B0604020202020204" pitchFamily="34" charset="0"/>
              <a:buChar char="•"/>
            </a:pPr>
            <a:r>
              <a:rPr lang="en-US" sz="1200" i="1" dirty="0">
                <a:solidFill>
                  <a:srgbClr val="003865"/>
                </a:solidFill>
              </a:rPr>
              <a:t>Patient education &amp; engagement</a:t>
            </a:r>
          </a:p>
        </p:txBody>
      </p:sp>
      <p:pic>
        <p:nvPicPr>
          <p:cNvPr id="54" name="Picture 8" descr="Health, idea, medical, healthcare, innovation icon - Download on Iconfinder">
            <a:extLst>
              <a:ext uri="{FF2B5EF4-FFF2-40B4-BE49-F238E27FC236}">
                <a16:creationId xmlns:a16="http://schemas.microsoft.com/office/drawing/2014/main" id="{3F2B8889-BAEE-FEE8-6360-2C152B3A778C}"/>
              </a:ext>
            </a:extLst>
          </p:cNvPr>
          <p:cNvPicPr>
            <a:picLocks noChangeAspect="1" noChangeArrowheads="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232271" y="2658591"/>
            <a:ext cx="640080" cy="640080"/>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2" descr="Skin - Free healthcare and medical icons">
            <a:extLst>
              <a:ext uri="{FF2B5EF4-FFF2-40B4-BE49-F238E27FC236}">
                <a16:creationId xmlns:a16="http://schemas.microsoft.com/office/drawing/2014/main" id="{F70FFE97-32EA-0A0B-AABF-397EB1C79D05}"/>
              </a:ext>
            </a:extLst>
          </p:cNvPr>
          <p:cNvPicPr>
            <a:picLocks noChangeAspect="1" noChangeArrowheads="1"/>
          </p:cNvPicPr>
          <p:nvPr/>
        </p:nvPicPr>
        <p:blipFill>
          <a:blip r:embed="rId5">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377084" y="2763588"/>
            <a:ext cx="548640" cy="548640"/>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2" descr="Cost, high cost, increase icon - Download on Iconfinder">
            <a:extLst>
              <a:ext uri="{FF2B5EF4-FFF2-40B4-BE49-F238E27FC236}">
                <a16:creationId xmlns:a16="http://schemas.microsoft.com/office/drawing/2014/main" id="{2BFB2E75-8E45-6F2A-1990-E9A584A51B2D}"/>
              </a:ext>
            </a:extLst>
          </p:cNvPr>
          <p:cNvPicPr>
            <a:picLocks noChangeAspect="1" noChangeArrowheads="1"/>
          </p:cNvPicPr>
          <p:nvPr/>
        </p:nvPicPr>
        <p:blipFill>
          <a:blip r:embed="rId6">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422804" y="3926286"/>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58" name="Picture 2" descr="Reimbursement Icons &amp; Symbols">
            <a:extLst>
              <a:ext uri="{FF2B5EF4-FFF2-40B4-BE49-F238E27FC236}">
                <a16:creationId xmlns:a16="http://schemas.microsoft.com/office/drawing/2014/main" id="{F7AFB7DA-9266-384A-6EF5-E3442E770903}"/>
              </a:ext>
            </a:extLst>
          </p:cNvPr>
          <p:cNvPicPr>
            <a:picLocks noChangeAspect="1" noChangeArrowheads="1"/>
          </p:cNvPicPr>
          <p:nvPr/>
        </p:nvPicPr>
        <p:blipFill>
          <a:blip r:embed="rId7">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0377084" y="4835952"/>
            <a:ext cx="548640" cy="54864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Rounded Corners 1">
            <a:extLst>
              <a:ext uri="{FF2B5EF4-FFF2-40B4-BE49-F238E27FC236}">
                <a16:creationId xmlns:a16="http://schemas.microsoft.com/office/drawing/2014/main" id="{EDF9269D-4514-0AD9-D6A0-35A32C7B0CC8}"/>
              </a:ext>
            </a:extLst>
          </p:cNvPr>
          <p:cNvSpPr/>
          <p:nvPr/>
        </p:nvSpPr>
        <p:spPr>
          <a:xfrm>
            <a:off x="227883" y="1816357"/>
            <a:ext cx="8759618" cy="542783"/>
          </a:xfrm>
          <a:prstGeom prst="roundRect">
            <a:avLst/>
          </a:prstGeom>
          <a:noFill/>
          <a:ln w="12700">
            <a:noFill/>
            <a:prstDash val="dash"/>
          </a:ln>
          <a:effectLst/>
        </p:spPr>
        <p:style>
          <a:lnRef idx="1">
            <a:schemeClr val="accent1"/>
          </a:lnRef>
          <a:fillRef idx="3">
            <a:schemeClr val="accent1"/>
          </a:fillRef>
          <a:effectRef idx="2">
            <a:schemeClr val="accent1"/>
          </a:effectRef>
          <a:fontRef idx="minor">
            <a:schemeClr val="lt1"/>
          </a:fontRef>
        </p:style>
        <p:txBody>
          <a:bodyPr lIns="45720" tIns="45720" rIns="45720" bIns="45720" rtlCol="0" anchor="t"/>
          <a:lstStyle/>
          <a:p>
            <a:pPr algn="ctr">
              <a:spcAft>
                <a:spcPts val="360"/>
              </a:spcAft>
            </a:pPr>
            <a:r>
              <a:rPr lang="en-US" sz="1400" b="1" dirty="0">
                <a:solidFill>
                  <a:schemeClr val="tx1"/>
                </a:solidFill>
              </a:rPr>
              <a:t>1</a:t>
            </a:r>
            <a:r>
              <a:rPr lang="en-US" sz="1400" b="1" baseline="30000" dirty="0">
                <a:solidFill>
                  <a:schemeClr val="tx1"/>
                </a:solidFill>
              </a:rPr>
              <a:t>st</a:t>
            </a:r>
            <a:r>
              <a:rPr lang="en-US" sz="1400" b="1" dirty="0">
                <a:solidFill>
                  <a:schemeClr val="tx1"/>
                </a:solidFill>
              </a:rPr>
              <a:t> value-based wound prevention and treatment program targeting Payers and risk bearing entities. Bundles  advanced products, wound care technology, and clinical delivery</a:t>
            </a:r>
            <a:endParaRPr lang="en-US" sz="1400" b="1" i="1" dirty="0">
              <a:solidFill>
                <a:schemeClr val="tx1"/>
              </a:solidFill>
              <a:latin typeface="+mj-lt"/>
            </a:endParaRPr>
          </a:p>
        </p:txBody>
      </p:sp>
      <p:sp>
        <p:nvSpPr>
          <p:cNvPr id="8" name="Oval 7">
            <a:extLst>
              <a:ext uri="{FF2B5EF4-FFF2-40B4-BE49-F238E27FC236}">
                <a16:creationId xmlns:a16="http://schemas.microsoft.com/office/drawing/2014/main" id="{88E4BF46-61F3-53C7-F71C-7141CDC282DF}"/>
              </a:ext>
            </a:extLst>
          </p:cNvPr>
          <p:cNvSpPr/>
          <p:nvPr/>
        </p:nvSpPr>
        <p:spPr>
          <a:xfrm>
            <a:off x="744216" y="2465105"/>
            <a:ext cx="1371600" cy="1371600"/>
          </a:xfrm>
          <a:prstGeom prst="ellipse">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84AB5E10-44E0-6D4E-0DB0-478B25AD11D7}"/>
              </a:ext>
            </a:extLst>
          </p:cNvPr>
          <p:cNvSpPr txBox="1"/>
          <p:nvPr/>
        </p:nvSpPr>
        <p:spPr>
          <a:xfrm>
            <a:off x="729597" y="3269834"/>
            <a:ext cx="1400839" cy="338554"/>
          </a:xfrm>
          <a:prstGeom prst="rect">
            <a:avLst/>
          </a:prstGeom>
          <a:noFill/>
        </p:spPr>
        <p:txBody>
          <a:bodyPr wrap="square" rtlCol="0">
            <a:spAutoFit/>
          </a:bodyPr>
          <a:lstStyle/>
          <a:p>
            <a:pPr algn="ctr"/>
            <a:r>
              <a:rPr lang="en-US" sz="1600" b="1" dirty="0">
                <a:solidFill>
                  <a:srgbClr val="003865"/>
                </a:solidFill>
              </a:rPr>
              <a:t>Products</a:t>
            </a:r>
          </a:p>
        </p:txBody>
      </p:sp>
      <p:sp>
        <p:nvSpPr>
          <p:cNvPr id="31" name="TextBox 30">
            <a:extLst>
              <a:ext uri="{FF2B5EF4-FFF2-40B4-BE49-F238E27FC236}">
                <a16:creationId xmlns:a16="http://schemas.microsoft.com/office/drawing/2014/main" id="{FEE4F0AC-FFA5-E228-C462-733907FAA86F}"/>
              </a:ext>
            </a:extLst>
          </p:cNvPr>
          <p:cNvSpPr txBox="1"/>
          <p:nvPr/>
        </p:nvSpPr>
        <p:spPr>
          <a:xfrm>
            <a:off x="281937" y="3931499"/>
            <a:ext cx="2296158" cy="646331"/>
          </a:xfrm>
          <a:prstGeom prst="rect">
            <a:avLst/>
          </a:prstGeom>
          <a:noFill/>
        </p:spPr>
        <p:txBody>
          <a:bodyPr wrap="square" rtlCol="0">
            <a:spAutoFit/>
          </a:bodyPr>
          <a:lstStyle/>
          <a:p>
            <a:pPr marL="171450" indent="-171450">
              <a:buFont typeface="Arial" panose="020B0604020202020204" pitchFamily="34" charset="0"/>
              <a:buChar char="•"/>
            </a:pPr>
            <a:r>
              <a:rPr lang="en-US" sz="1200" i="1" dirty="0">
                <a:solidFill>
                  <a:srgbClr val="003865"/>
                </a:solidFill>
              </a:rPr>
              <a:t>Advanced dressings</a:t>
            </a:r>
          </a:p>
          <a:p>
            <a:pPr marL="171450" indent="-171450">
              <a:buFont typeface="Arial" panose="020B0604020202020204" pitchFamily="34" charset="0"/>
              <a:buChar char="•"/>
            </a:pPr>
            <a:r>
              <a:rPr lang="en-US" sz="1200" i="1" dirty="0">
                <a:solidFill>
                  <a:srgbClr val="003865"/>
                </a:solidFill>
              </a:rPr>
              <a:t>Advanced wound biologics</a:t>
            </a:r>
          </a:p>
          <a:p>
            <a:pPr marL="171450" indent="-171450">
              <a:buFont typeface="Arial" panose="020B0604020202020204" pitchFamily="34" charset="0"/>
              <a:buChar char="•"/>
            </a:pPr>
            <a:r>
              <a:rPr lang="en-US" sz="1200" i="1" dirty="0">
                <a:solidFill>
                  <a:srgbClr val="003865"/>
                </a:solidFill>
              </a:rPr>
              <a:t>Negative pressure pumps</a:t>
            </a:r>
          </a:p>
        </p:txBody>
      </p:sp>
      <p:pic>
        <p:nvPicPr>
          <p:cNvPr id="50" name="Picture 19" descr="Aid, band, bandages, dressing, healing, wound, treatment icon - Download on  Iconfinder">
            <a:extLst>
              <a:ext uri="{FF2B5EF4-FFF2-40B4-BE49-F238E27FC236}">
                <a16:creationId xmlns:a16="http://schemas.microsoft.com/office/drawing/2014/main" id="{83A80A05-7022-BD39-B4E4-E75473EE9D5B}"/>
              </a:ext>
            </a:extLst>
          </p:cNvPr>
          <p:cNvPicPr>
            <a:picLocks noChangeAspect="1" noChangeArrowheads="1"/>
          </p:cNvPicPr>
          <p:nvPr/>
        </p:nvPicPr>
        <p:blipFill>
          <a:blip r:embed="rId8">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55696" y="2745021"/>
            <a:ext cx="548640" cy="54864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3D28C293-C7D1-A7D3-50E3-4311CF4998FA}"/>
              </a:ext>
            </a:extLst>
          </p:cNvPr>
          <p:cNvSpPr/>
          <p:nvPr/>
        </p:nvSpPr>
        <p:spPr>
          <a:xfrm>
            <a:off x="227886" y="2404563"/>
            <a:ext cx="2393394" cy="305702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61A96F8-9A50-EDE7-8CB3-E13A9172485D}"/>
              </a:ext>
            </a:extLst>
          </p:cNvPr>
          <p:cNvSpPr/>
          <p:nvPr/>
        </p:nvSpPr>
        <p:spPr>
          <a:xfrm>
            <a:off x="3378686" y="2404563"/>
            <a:ext cx="2393394" cy="305702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A3D757C-C26A-5E29-68DC-0566DACA8B45}"/>
              </a:ext>
            </a:extLst>
          </p:cNvPr>
          <p:cNvSpPr/>
          <p:nvPr/>
        </p:nvSpPr>
        <p:spPr>
          <a:xfrm>
            <a:off x="7105006" y="2465105"/>
            <a:ext cx="1371600" cy="1371600"/>
          </a:xfrm>
          <a:prstGeom prst="ellipse">
            <a:avLst/>
          </a:prstGeom>
          <a:solidFill>
            <a:schemeClr val="bg1"/>
          </a:solidFill>
          <a:ln>
            <a:solidFill>
              <a:schemeClr val="bg1"/>
            </a:solidFill>
          </a:ln>
          <a:effectLst>
            <a:outerShdw blurRad="63500" sx="102000" sy="102000" algn="ctr"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8E8A3E1B-7858-DE7A-F796-BB22A27CF650}"/>
              </a:ext>
            </a:extLst>
          </p:cNvPr>
          <p:cNvSpPr txBox="1"/>
          <p:nvPr/>
        </p:nvSpPr>
        <p:spPr>
          <a:xfrm>
            <a:off x="7119625" y="3269834"/>
            <a:ext cx="1342362" cy="338554"/>
          </a:xfrm>
          <a:prstGeom prst="rect">
            <a:avLst/>
          </a:prstGeom>
          <a:noFill/>
        </p:spPr>
        <p:txBody>
          <a:bodyPr wrap="square" rtlCol="0">
            <a:spAutoFit/>
          </a:bodyPr>
          <a:lstStyle/>
          <a:p>
            <a:pPr algn="ctr"/>
            <a:r>
              <a:rPr lang="en-US" sz="1600" b="1" dirty="0">
                <a:solidFill>
                  <a:srgbClr val="003865"/>
                </a:solidFill>
              </a:rPr>
              <a:t>Delivery</a:t>
            </a:r>
          </a:p>
        </p:txBody>
      </p:sp>
      <p:sp>
        <p:nvSpPr>
          <p:cNvPr id="35" name="TextBox 34">
            <a:extLst>
              <a:ext uri="{FF2B5EF4-FFF2-40B4-BE49-F238E27FC236}">
                <a16:creationId xmlns:a16="http://schemas.microsoft.com/office/drawing/2014/main" id="{F1DAD096-BA6B-4CEB-16A9-CBCE0F18F2A2}"/>
              </a:ext>
            </a:extLst>
          </p:cNvPr>
          <p:cNvSpPr txBox="1"/>
          <p:nvPr/>
        </p:nvSpPr>
        <p:spPr>
          <a:xfrm>
            <a:off x="6621881" y="3903508"/>
            <a:ext cx="2337850" cy="1754326"/>
          </a:xfrm>
          <a:prstGeom prst="rect">
            <a:avLst/>
          </a:prstGeom>
          <a:noFill/>
        </p:spPr>
        <p:txBody>
          <a:bodyPr wrap="square" rtlCol="0">
            <a:spAutoFit/>
          </a:bodyPr>
          <a:lstStyle/>
          <a:p>
            <a:pPr marL="171450" indent="-171450">
              <a:buFont typeface="Arial" panose="020B0604020202020204" pitchFamily="34" charset="0"/>
              <a:buChar char="•"/>
            </a:pPr>
            <a:r>
              <a:rPr lang="en-US" sz="1200" i="1" dirty="0">
                <a:solidFill>
                  <a:srgbClr val="003865"/>
                </a:solidFill>
              </a:rPr>
              <a:t>Virtual care coordination &amp; navigation center</a:t>
            </a:r>
          </a:p>
          <a:p>
            <a:pPr marL="171450" indent="-171450">
              <a:buFont typeface="Arial" panose="020B0604020202020204" pitchFamily="34" charset="0"/>
              <a:buChar char="•"/>
            </a:pPr>
            <a:r>
              <a:rPr lang="en-US" sz="1200" i="1" dirty="0">
                <a:solidFill>
                  <a:srgbClr val="003865"/>
                </a:solidFill>
              </a:rPr>
              <a:t>Integrated MSO network of travelling wound provider groups, podiatrists &amp; home health clinicians</a:t>
            </a:r>
          </a:p>
          <a:p>
            <a:pPr marL="171450" indent="-171450">
              <a:buFont typeface="Arial" panose="020B0604020202020204" pitchFamily="34" charset="0"/>
              <a:buChar char="•"/>
            </a:pPr>
            <a:r>
              <a:rPr lang="en-US" sz="1200" i="1" dirty="0">
                <a:solidFill>
                  <a:srgbClr val="003865"/>
                </a:solidFill>
              </a:rPr>
              <a:t>Integration with primary care physicians</a:t>
            </a:r>
          </a:p>
          <a:p>
            <a:pPr marL="171450" indent="-171450">
              <a:buFont typeface="Courier New" panose="02070309020205020404" pitchFamily="49" charset="0"/>
              <a:buChar char="o"/>
            </a:pPr>
            <a:endParaRPr lang="en-US" sz="1200" i="1" dirty="0">
              <a:solidFill>
                <a:srgbClr val="003865"/>
              </a:solidFill>
            </a:endParaRPr>
          </a:p>
        </p:txBody>
      </p:sp>
      <p:sp>
        <p:nvSpPr>
          <p:cNvPr id="11" name="Rectangle 10">
            <a:extLst>
              <a:ext uri="{FF2B5EF4-FFF2-40B4-BE49-F238E27FC236}">
                <a16:creationId xmlns:a16="http://schemas.microsoft.com/office/drawing/2014/main" id="{4C5115B3-E9F7-FE10-AD57-40E7745B8884}"/>
              </a:ext>
            </a:extLst>
          </p:cNvPr>
          <p:cNvSpPr/>
          <p:nvPr/>
        </p:nvSpPr>
        <p:spPr>
          <a:xfrm>
            <a:off x="6594109" y="2404563"/>
            <a:ext cx="2393394" cy="3057027"/>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3" name="Group 52">
            <a:extLst>
              <a:ext uri="{FF2B5EF4-FFF2-40B4-BE49-F238E27FC236}">
                <a16:creationId xmlns:a16="http://schemas.microsoft.com/office/drawing/2014/main" id="{22E89A1F-4E7A-16AD-B702-E52BAF2C7A6A}"/>
              </a:ext>
            </a:extLst>
          </p:cNvPr>
          <p:cNvGrpSpPr/>
          <p:nvPr/>
        </p:nvGrpSpPr>
        <p:grpSpPr>
          <a:xfrm>
            <a:off x="7516486" y="2736354"/>
            <a:ext cx="548640" cy="548640"/>
            <a:chOff x="8257983" y="4398142"/>
            <a:chExt cx="364527" cy="381541"/>
          </a:xfrm>
        </p:grpSpPr>
        <p:pic>
          <p:nvPicPr>
            <p:cNvPr id="51" name="Picture 4" descr="Global network - Free networking icons">
              <a:extLst>
                <a:ext uri="{FF2B5EF4-FFF2-40B4-BE49-F238E27FC236}">
                  <a16:creationId xmlns:a16="http://schemas.microsoft.com/office/drawing/2014/main" id="{5A3C30B7-6CC8-A91D-70E9-A28E1AD2BC53}"/>
                </a:ext>
              </a:extLst>
            </p:cNvPr>
            <p:cNvPicPr>
              <a:picLocks noChangeAspect="1" noChangeArrowheads="1"/>
            </p:cNvPicPr>
            <p:nvPr/>
          </p:nvPicPr>
          <p:blipFill>
            <a:blip r:embed="rId9">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257983" y="4398142"/>
              <a:ext cx="364527" cy="381541"/>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6" descr="AI intelligence automation icon PSD | PSDGraphics">
              <a:extLst>
                <a:ext uri="{FF2B5EF4-FFF2-40B4-BE49-F238E27FC236}">
                  <a16:creationId xmlns:a16="http://schemas.microsoft.com/office/drawing/2014/main" id="{B3AE2BC1-4CE3-4076-8B52-B7CC6466E1B2}"/>
                </a:ext>
              </a:extLst>
            </p:cNvPr>
            <p:cNvPicPr>
              <a:picLocks noChangeAspect="1" noChangeArrowheads="1"/>
            </p:cNvPicPr>
            <p:nvPr/>
          </p:nvPicPr>
          <p:blipFill>
            <a:blip r:embed="rId10">
              <a:duotone>
                <a:schemeClr val="accent6">
                  <a:shade val="45000"/>
                  <a:satMod val="135000"/>
                </a:schemeClr>
                <a:prstClr val="white"/>
              </a:duotone>
              <a:extLst>
                <a:ext uri="{BEBA8EAE-BF5A-486C-A8C5-ECC9F3942E4B}">
                  <a14:imgProps xmlns:a14="http://schemas.microsoft.com/office/drawing/2010/main">
                    <a14:imgLayer r:embed="rId11">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8367424" y="4527428"/>
              <a:ext cx="207913" cy="149508"/>
            </a:xfrm>
            <a:prstGeom prst="rect">
              <a:avLst/>
            </a:prstGeom>
            <a:noFill/>
            <a:extLst>
              <a:ext uri="{909E8E84-426E-40DD-AFC4-6F175D3DCCD1}">
                <a14:hiddenFill xmlns:a14="http://schemas.microsoft.com/office/drawing/2010/main">
                  <a:solidFill>
                    <a:srgbClr val="FFFFFF"/>
                  </a:solidFill>
                </a14:hiddenFill>
              </a:ext>
            </a:extLst>
          </p:spPr>
        </p:pic>
      </p:grpSp>
      <p:sp>
        <p:nvSpPr>
          <p:cNvPr id="18" name="Slide Number Placeholder 2">
            <a:extLst>
              <a:ext uri="{FF2B5EF4-FFF2-40B4-BE49-F238E27FC236}">
                <a16:creationId xmlns:a16="http://schemas.microsoft.com/office/drawing/2014/main" id="{45CFC9CC-0BB3-76F5-2FDB-0583097776B0}"/>
              </a:ext>
            </a:extLst>
          </p:cNvPr>
          <p:cNvSpPr>
            <a:spLocks noGrp="1"/>
          </p:cNvSpPr>
          <p:nvPr>
            <p:ph type="sldNum" sz="quarter" idx="12"/>
          </p:nvPr>
        </p:nvSpPr>
        <p:spPr>
          <a:xfrm>
            <a:off x="0" y="6309360"/>
            <a:ext cx="457200" cy="365125"/>
          </a:xfrm>
        </p:spPr>
        <p:txBody>
          <a:bodyPr/>
          <a:lstStyle/>
          <a:p>
            <a:fld id="{622CCB82-594B-CE40-93A6-C43872A15E5A}" type="slidenum">
              <a:rPr lang="en-US" smtClean="0"/>
              <a:t>9</a:t>
            </a:fld>
            <a:endParaRPr lang="en-US" dirty="0"/>
          </a:p>
        </p:txBody>
      </p:sp>
      <p:sp>
        <p:nvSpPr>
          <p:cNvPr id="19" name="Title 3">
            <a:extLst>
              <a:ext uri="{FF2B5EF4-FFF2-40B4-BE49-F238E27FC236}">
                <a16:creationId xmlns:a16="http://schemas.microsoft.com/office/drawing/2014/main" id="{2D336070-509E-3D8C-95F0-58CCB1845729}"/>
              </a:ext>
            </a:extLst>
          </p:cNvPr>
          <p:cNvSpPr txBox="1">
            <a:spLocks/>
          </p:cNvSpPr>
          <p:nvPr/>
        </p:nvSpPr>
        <p:spPr>
          <a:xfrm>
            <a:off x="457200" y="168184"/>
            <a:ext cx="9936935" cy="805070"/>
          </a:xfrm>
          <a:prstGeom prst="rect">
            <a:avLst/>
          </a:prstGeom>
        </p:spPr>
        <p:txBody>
          <a:bodyPr>
            <a:noAutofit/>
          </a:bodyPr>
          <a:lstStyle>
            <a:lvl1pPr algn="l" defTabSz="914400" rtl="0" eaLnBrk="1" latinLnBrk="0" hangingPunct="1">
              <a:lnSpc>
                <a:spcPct val="90000"/>
              </a:lnSpc>
              <a:spcBef>
                <a:spcPct val="0"/>
              </a:spcBef>
              <a:buNone/>
              <a:defRPr sz="2800" b="1" i="0" kern="1200">
                <a:solidFill>
                  <a:schemeClr val="bg1"/>
                </a:solidFill>
                <a:latin typeface="Calibri" panose="020F0502020204030204" pitchFamily="34" charset="0"/>
                <a:ea typeface="+mj-ea"/>
                <a:cs typeface="Calibri" panose="020F0502020204030204" pitchFamily="34" charset="0"/>
              </a:defRPr>
            </a:lvl1pPr>
          </a:lstStyle>
          <a:p>
            <a:r>
              <a:rPr lang="en-US" dirty="0">
                <a:latin typeface="Georgia" panose="02040502050405020303" pitchFamily="18" charset="0"/>
              </a:rPr>
              <a:t>Tissue Health Plus (Formerly </a:t>
            </a:r>
            <a:r>
              <a:rPr lang="en-US" dirty="0" err="1">
                <a:latin typeface="Georgia" panose="02040502050405020303" pitchFamily="18" charset="0"/>
              </a:rPr>
              <a:t>WounDerm</a:t>
            </a:r>
            <a:r>
              <a:rPr lang="en-US" dirty="0">
                <a:latin typeface="Georgia" panose="02040502050405020303" pitchFamily="18" charset="0"/>
              </a:rPr>
              <a:t>)</a:t>
            </a:r>
          </a:p>
          <a:p>
            <a:r>
              <a:rPr lang="en-US" sz="2000" i="1" dirty="0">
                <a:latin typeface="Georgia" panose="02040502050405020303" pitchFamily="18" charset="0"/>
              </a:rPr>
              <a:t>Post-Acute Value-Based Care Strategy</a:t>
            </a:r>
          </a:p>
        </p:txBody>
      </p:sp>
      <p:sp>
        <p:nvSpPr>
          <p:cNvPr id="7" name="Rectangle: Rounded Corners 6">
            <a:extLst>
              <a:ext uri="{FF2B5EF4-FFF2-40B4-BE49-F238E27FC236}">
                <a16:creationId xmlns:a16="http://schemas.microsoft.com/office/drawing/2014/main" id="{21E2E687-ED04-0DE3-209F-53FC7CAA6FB2}"/>
              </a:ext>
            </a:extLst>
          </p:cNvPr>
          <p:cNvSpPr/>
          <p:nvPr/>
        </p:nvSpPr>
        <p:spPr>
          <a:xfrm>
            <a:off x="227883" y="985859"/>
            <a:ext cx="8759618" cy="911407"/>
          </a:xfrm>
          <a:prstGeom prst="roundRect">
            <a:avLst/>
          </a:prstGeom>
          <a:noFill/>
          <a:ln w="12700">
            <a:noFill/>
            <a:prstDash val="dash"/>
          </a:ln>
          <a:effectLst/>
        </p:spPr>
        <p:style>
          <a:lnRef idx="1">
            <a:schemeClr val="accent1"/>
          </a:lnRef>
          <a:fillRef idx="3">
            <a:schemeClr val="accent1"/>
          </a:fillRef>
          <a:effectRef idx="2">
            <a:schemeClr val="accent1"/>
          </a:effectRef>
          <a:fontRef idx="minor">
            <a:schemeClr val="lt1"/>
          </a:fontRef>
        </p:style>
        <p:txBody>
          <a:bodyPr lIns="45720" tIns="45720" rIns="45720" bIns="45720" rtlCol="0" anchor="t"/>
          <a:lstStyle/>
          <a:p>
            <a:pPr marL="285750" indent="-285750">
              <a:spcAft>
                <a:spcPts val="360"/>
              </a:spcAft>
              <a:buFont typeface="Arial" panose="020B0604020202020204" pitchFamily="34" charset="0"/>
              <a:buChar char="•"/>
            </a:pPr>
            <a:r>
              <a:rPr lang="en-US" sz="1400" b="1" i="1" dirty="0">
                <a:solidFill>
                  <a:schemeClr val="tx1"/>
                </a:solidFill>
                <a:latin typeface="+mj-lt"/>
              </a:rPr>
              <a:t>Exploring ways to accelerate commercialization or find an appropriate partner that can add a value-based component to this strategy.</a:t>
            </a:r>
          </a:p>
          <a:p>
            <a:pPr marL="285750" indent="-285750">
              <a:spcAft>
                <a:spcPts val="360"/>
              </a:spcAft>
              <a:buFont typeface="Arial" panose="020B0604020202020204" pitchFamily="34" charset="0"/>
              <a:buChar char="•"/>
            </a:pPr>
            <a:r>
              <a:rPr lang="en-US" sz="1400" b="1" i="1" dirty="0">
                <a:solidFill>
                  <a:schemeClr val="tx1"/>
                </a:solidFill>
                <a:latin typeface="+mj-lt"/>
              </a:rPr>
              <a:t>Total 2023 costs through the end of Q3 2023 were $5M+.</a:t>
            </a:r>
          </a:p>
        </p:txBody>
      </p:sp>
      <p:cxnSp>
        <p:nvCxnSpPr>
          <p:cNvPr id="20" name="Straight Connector 19">
            <a:extLst>
              <a:ext uri="{FF2B5EF4-FFF2-40B4-BE49-F238E27FC236}">
                <a16:creationId xmlns:a16="http://schemas.microsoft.com/office/drawing/2014/main" id="{5AE030B4-4325-BDC8-A439-BAFFF79EE790}"/>
              </a:ext>
            </a:extLst>
          </p:cNvPr>
          <p:cNvCxnSpPr>
            <a:cxnSpLocks/>
          </p:cNvCxnSpPr>
          <p:nvPr/>
        </p:nvCxnSpPr>
        <p:spPr>
          <a:xfrm>
            <a:off x="236483" y="1844841"/>
            <a:ext cx="8759617" cy="0"/>
          </a:xfrm>
          <a:prstGeom prst="line">
            <a:avLst/>
          </a:prstGeom>
          <a:ln w="12700" cap="rnd">
            <a:solidFill>
              <a:schemeClr val="bg2"/>
            </a:solidFill>
            <a:prstDash val="sysDash"/>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2FBC9BC4-F188-2029-75A7-05C781F470D7}"/>
              </a:ext>
            </a:extLst>
          </p:cNvPr>
          <p:cNvSpPr txBox="1"/>
          <p:nvPr/>
        </p:nvSpPr>
        <p:spPr>
          <a:xfrm>
            <a:off x="457200" y="6298136"/>
            <a:ext cx="11676831" cy="430887"/>
          </a:xfrm>
          <a:prstGeom prst="rect">
            <a:avLst/>
          </a:prstGeom>
          <a:noFill/>
        </p:spPr>
        <p:txBody>
          <a:bodyPr wrap="square" rtlCol="0">
            <a:spAutoFit/>
          </a:bodyPr>
          <a:lstStyle/>
          <a:p>
            <a:pPr marL="228600" indent="-228600">
              <a:buFontTx/>
              <a:buAutoNum type="arabicParenBoth"/>
              <a:defRPr/>
            </a:pPr>
            <a:r>
              <a:rPr kumimoji="0" lang="en-US" sz="1100" b="0" i="0" u="none" strike="noStrike" kern="1200" cap="none" spc="0" normalizeH="0" baseline="0" noProof="0" dirty="0">
                <a:ln>
                  <a:noFill/>
                </a:ln>
                <a:effectLst/>
                <a:uLnTx/>
                <a:uFillTx/>
                <a:latin typeface="+mj-lt"/>
                <a:ea typeface="+mn-ea"/>
                <a:cs typeface="+mn-cs"/>
              </a:rPr>
              <a:t>For Medicare &amp; Medicare Advantage Spend :</a:t>
            </a:r>
            <a:r>
              <a:rPr kumimoji="0" lang="en-US" sz="1100" b="0" i="0" u="none" strike="noStrike" kern="1200" cap="none" spc="0" normalizeH="0" baseline="0" noProof="0" dirty="0">
                <a:ln>
                  <a:noFill/>
                </a:ln>
                <a:effectLst/>
                <a:uLnTx/>
                <a:uFillTx/>
                <a:latin typeface="+mj-lt"/>
                <a:ea typeface="+mn-ea"/>
                <a:cs typeface="+mn-cs"/>
                <a:hlinkClick r:id="rId12">
                  <a:extLst>
                    <a:ext uri="{A12FA001-AC4F-418D-AE19-62706E023703}">
                      <ahyp:hlinkClr xmlns:ahyp="http://schemas.microsoft.com/office/drawing/2018/hyperlinkcolor" val="tx"/>
                    </a:ext>
                  </a:extLst>
                </a:hlinkClick>
              </a:rPr>
              <a:t>https://doi.org/10.1080/13696998.2023.2232256.</a:t>
            </a:r>
            <a:endParaRPr kumimoji="0" lang="en-US" sz="1100" b="0" i="0" u="none" strike="noStrike" kern="1200" cap="none" spc="0" normalizeH="0" baseline="0" noProof="0" dirty="0">
              <a:ln>
                <a:noFill/>
              </a:ln>
              <a:effectLst/>
              <a:uLnTx/>
              <a:uFillTx/>
              <a:latin typeface="+mj-lt"/>
              <a:ea typeface="+mn-ea"/>
              <a:cs typeface="+mn-cs"/>
            </a:endParaRPr>
          </a:p>
          <a:p>
            <a:pPr marL="228600" indent="-228600">
              <a:buFontTx/>
              <a:buAutoNum type="arabicParenBoth"/>
              <a:defRPr/>
            </a:pPr>
            <a:r>
              <a:rPr kumimoji="0" lang="en-US" sz="1100" b="0" i="0" u="none" strike="noStrike" kern="1200" cap="none" spc="0" normalizeH="0" baseline="0" noProof="0" dirty="0">
                <a:ln>
                  <a:noFill/>
                </a:ln>
                <a:effectLst/>
                <a:uLnTx/>
                <a:uFillTx/>
                <a:latin typeface="+mj-lt"/>
                <a:ea typeface="+mn-ea"/>
                <a:cs typeface="+mn-cs"/>
              </a:rPr>
              <a:t>For Employer Spend: </a:t>
            </a:r>
            <a:r>
              <a:rPr kumimoji="0" lang="en-US" sz="1100" b="0" i="0" u="none" strike="noStrike" kern="1200" cap="none" spc="0" normalizeH="0" baseline="0" noProof="0" dirty="0">
                <a:ln>
                  <a:noFill/>
                </a:ln>
                <a:effectLst/>
                <a:uLnTx/>
                <a:uFillTx/>
                <a:latin typeface="+mj-lt"/>
                <a:ea typeface="+mn-ea"/>
                <a:cs typeface="+mn-cs"/>
                <a:hlinkClick r:id="rId13">
                  <a:extLst>
                    <a:ext uri="{A12FA001-AC4F-418D-AE19-62706E023703}">
                      <ahyp:hlinkClr xmlns:ahyp="http://schemas.microsoft.com/office/drawing/2018/hyperlinkcolor" val="tx"/>
                    </a:ext>
                  </a:extLst>
                </a:hlinkClick>
              </a:rPr>
              <a:t>THP estimate based on chronic wound prevalence, average wound  treatment cost, and number of employed U.S adults</a:t>
            </a:r>
            <a:endParaRPr kumimoji="0" lang="en-US" sz="1100" b="0" i="0" u="none" strike="noStrike" kern="1200" cap="none" spc="0" normalizeH="0" baseline="0" noProof="0" dirty="0">
              <a:ln>
                <a:noFill/>
              </a:ln>
              <a:effectLst/>
              <a:uLnTx/>
              <a:uFillTx/>
              <a:latin typeface="+mj-lt"/>
              <a:ea typeface="+mn-ea"/>
              <a:cs typeface="+mn-cs"/>
            </a:endParaRPr>
          </a:p>
        </p:txBody>
      </p:sp>
    </p:spTree>
    <p:extLst>
      <p:ext uri="{BB962C8B-B14F-4D97-AF65-F5344CB8AC3E}">
        <p14:creationId xmlns:p14="http://schemas.microsoft.com/office/powerpoint/2010/main" val="3390020396"/>
      </p:ext>
    </p:extLst>
  </p:cSld>
  <p:clrMapOvr>
    <a:masterClrMapping/>
  </p:clrMapOvr>
</p:sld>
</file>

<file path=ppt/theme/theme1.xml><?xml version="1.0" encoding="utf-8"?>
<a:theme xmlns:a="http://schemas.openxmlformats.org/drawingml/2006/main" name="3_Sanara MedTech">
  <a:themeElements>
    <a:clrScheme name="Sanara MedTech">
      <a:dk1>
        <a:srgbClr val="000000"/>
      </a:dk1>
      <a:lt1>
        <a:srgbClr val="FFFFFF"/>
      </a:lt1>
      <a:dk2>
        <a:srgbClr val="636669"/>
      </a:dk2>
      <a:lt2>
        <a:srgbClr val="C5CFDA"/>
      </a:lt2>
      <a:accent1>
        <a:srgbClr val="003865"/>
      </a:accent1>
      <a:accent2>
        <a:srgbClr val="0093B2"/>
      </a:accent2>
      <a:accent3>
        <a:srgbClr val="0077C8"/>
      </a:accent3>
      <a:accent4>
        <a:srgbClr val="005670"/>
      </a:accent4>
      <a:accent5>
        <a:srgbClr val="00A3E0"/>
      </a:accent5>
      <a:accent6>
        <a:srgbClr val="05C3DE"/>
      </a:accent6>
      <a:hlink>
        <a:srgbClr val="E97F00"/>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6E04EB740CD0D4A912FDC2170A1A464" ma:contentTypeVersion="14" ma:contentTypeDescription="Create a new document." ma:contentTypeScope="" ma:versionID="4cbc119640feddcbcf246bc80f24629e">
  <xsd:schema xmlns:xsd="http://www.w3.org/2001/XMLSchema" xmlns:xs="http://www.w3.org/2001/XMLSchema" xmlns:p="http://schemas.microsoft.com/office/2006/metadata/properties" xmlns:ns3="e819b0ec-6501-4466-8864-94f63f8b30f5" xmlns:ns4="682f7d3d-d8b3-4614-8ad5-90ad6a781c85" targetNamespace="http://schemas.microsoft.com/office/2006/metadata/properties" ma:root="true" ma:fieldsID="6ddfdee1bd09042a4be96f40214b3f58" ns3:_="" ns4:_="">
    <xsd:import namespace="e819b0ec-6501-4466-8864-94f63f8b30f5"/>
    <xsd:import namespace="682f7d3d-d8b3-4614-8ad5-90ad6a781c8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ServiceAutoTags" minOccurs="0"/>
                <xsd:element ref="ns4:MediaLengthInSeconds" minOccurs="0"/>
                <xsd:element ref="ns4:MediaServiceGenerationTime" minOccurs="0"/>
                <xsd:element ref="ns4:MediaServiceEventHashCode" minOccurs="0"/>
                <xsd:element ref="ns4:MediaServiceOCR"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19b0ec-6501-4466-8864-94f63f8b30f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82f7d3d-d8b3-4614-8ad5-90ad6a781c8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EF809EC-7929-4EB1-86A8-6D2B3ADFD47B}">
  <ds:schemaRefs>
    <ds:schemaRef ds:uri="http://purl.org/dc/dcmitype/"/>
    <ds:schemaRef ds:uri="http://purl.org/dc/elements/1.1/"/>
    <ds:schemaRef ds:uri="http://schemas.microsoft.com/office/2006/documentManagement/types"/>
    <ds:schemaRef ds:uri="http://schemas.openxmlformats.org/package/2006/metadata/core-properties"/>
    <ds:schemaRef ds:uri="http://purl.org/dc/terms/"/>
    <ds:schemaRef ds:uri="http://www.w3.org/XML/1998/namespace"/>
    <ds:schemaRef ds:uri="http://schemas.microsoft.com/office/2006/metadata/properties"/>
    <ds:schemaRef ds:uri="http://schemas.microsoft.com/office/infopath/2007/PartnerControls"/>
    <ds:schemaRef ds:uri="682f7d3d-d8b3-4614-8ad5-90ad6a781c85"/>
    <ds:schemaRef ds:uri="e819b0ec-6501-4466-8864-94f63f8b30f5"/>
  </ds:schemaRefs>
</ds:datastoreItem>
</file>

<file path=customXml/itemProps2.xml><?xml version="1.0" encoding="utf-8"?>
<ds:datastoreItem xmlns:ds="http://schemas.openxmlformats.org/officeDocument/2006/customXml" ds:itemID="{8220A73F-48A8-468E-AAF5-7FA373E76E08}">
  <ds:schemaRefs>
    <ds:schemaRef ds:uri="http://schemas.microsoft.com/sharepoint/v3/contenttype/forms"/>
  </ds:schemaRefs>
</ds:datastoreItem>
</file>

<file path=customXml/itemProps3.xml><?xml version="1.0" encoding="utf-8"?>
<ds:datastoreItem xmlns:ds="http://schemas.openxmlformats.org/officeDocument/2006/customXml" ds:itemID="{E18E68C8-BC67-42FB-AEC6-9E3C443ADC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19b0ec-6501-4466-8864-94f63f8b30f5"/>
    <ds:schemaRef ds:uri="682f7d3d-d8b3-4614-8ad5-90ad6a781c8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14144</TotalTime>
  <Words>3180</Words>
  <Application>Microsoft Office PowerPoint</Application>
  <PresentationFormat>Widescreen</PresentationFormat>
  <Paragraphs>161</Paragraphs>
  <Slides>15</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Arial</vt:lpstr>
      <vt:lpstr>Calibri</vt:lpstr>
      <vt:lpstr>Century Schoolbook</vt:lpstr>
      <vt:lpstr>Courier New</vt:lpstr>
      <vt:lpstr>Georgia</vt:lpstr>
      <vt:lpstr>Helvetica</vt:lpstr>
      <vt:lpstr>3_Sanara MedTech</vt:lpstr>
      <vt:lpstr>Document</vt:lpstr>
      <vt:lpstr>Q3 2023 Earnings and Business Update Call   </vt:lpstr>
      <vt:lpstr>Disclaimers</vt:lpstr>
      <vt:lpstr>Overview</vt:lpstr>
      <vt:lpstr>Building a Leading Medical Technology Company Multi-year Growth Strategy</vt:lpstr>
      <vt:lpstr>PowerPoint Presentation</vt:lpstr>
      <vt:lpstr>Surgical Sales (continued)</vt:lpstr>
      <vt:lpstr>BIASURGE™  – Product Launch</vt:lpstr>
      <vt:lpstr>Collagen Products Asset Acquisition</vt:lpstr>
      <vt:lpstr>PowerPoint Presentation</vt:lpstr>
      <vt:lpstr>Q3 2023 Financial Highlights</vt:lpstr>
      <vt:lpstr>Q3 2023 Financial Highlights (Continued)</vt:lpstr>
      <vt:lpstr>Questions</vt:lpstr>
      <vt:lpstr>Appendix</vt:lpstr>
      <vt:lpstr>Non-GAAP Financial Measure</vt:lpstr>
      <vt:lpstr>Reconciliation of GAAP to Non-GAAP Financial Measures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Sanara MedTech Overview (Nasdaq: SMTI)  February 2021</dc:title>
  <dc:creator>Callon Nichols</dc:creator>
  <cp:lastModifiedBy>Callon Nichols</cp:lastModifiedBy>
  <cp:revision>271</cp:revision>
  <cp:lastPrinted>2023-05-15T16:33:53Z</cp:lastPrinted>
  <dcterms:created xsi:type="dcterms:W3CDTF">2021-03-15T19:53:59Z</dcterms:created>
  <dcterms:modified xsi:type="dcterms:W3CDTF">2023-11-13T18:04:56Z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0x01010006E04EB740CD0D4A912FDC2170A1A464</vt:lpwstr>
  </property>
</Properties>
</file>